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3"/>
  </p:notesMasterIdLst>
  <p:sldIdLst>
    <p:sldId id="256" r:id="rId2"/>
    <p:sldId id="3361" r:id="rId3"/>
    <p:sldId id="261" r:id="rId4"/>
    <p:sldId id="265" r:id="rId5"/>
    <p:sldId id="266" r:id="rId6"/>
    <p:sldId id="3362" r:id="rId7"/>
    <p:sldId id="278" r:id="rId8"/>
    <p:sldId id="280" r:id="rId9"/>
    <p:sldId id="279" r:id="rId10"/>
    <p:sldId id="281" r:id="rId11"/>
    <p:sldId id="3363"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FEEF4CC-B8A9-4093-ACB2-BF81E2F37041}">
  <a:tblStyle styleId="{8FEEF4CC-B8A9-4093-ACB2-BF81E2F37041}"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72799"/>
  </p:normalViewPr>
  <p:slideViewPr>
    <p:cSldViewPr snapToGrid="0">
      <p:cViewPr varScale="1">
        <p:scale>
          <a:sx n="89" d="100"/>
          <a:sy n="89" d="100"/>
        </p:scale>
        <p:origin x="852"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tiff>
</file>

<file path=ppt/media/image12.tiff>
</file>

<file path=ppt/media/image13.png>
</file>

<file path=ppt/media/image14.png>
</file>

<file path=ppt/media/image15.png>
</file>

<file path=ppt/media/image16.tiff>
</file>

<file path=ppt/media/image17.tiff>
</file>

<file path=ppt/media/image18.tiff>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96649571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33f8ba1eee_2_81: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g33f8ba1eee_2_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74795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477c14b7b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477c14b7b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78285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33f8ba1eee_2_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g33f8ba1eee_2_9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What is SAMM?</a:t>
            </a:r>
            <a:endParaRPr/>
          </a:p>
          <a:p>
            <a:pPr marL="0" lvl="0" indent="0" algn="l" rtl="0">
              <a:spcBef>
                <a:spcPts val="0"/>
              </a:spcBef>
              <a:spcAft>
                <a:spcPts val="0"/>
              </a:spcAft>
              <a:buNone/>
            </a:pPr>
            <a:r>
              <a:rPr lang="en"/>
              <a:t>SAMM about trying to help you structure what you have/are doing and build a plan for how to improve software security</a:t>
            </a:r>
            <a:endParaRPr/>
          </a:p>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 sz="1200">
                <a:solidFill>
                  <a:schemeClr val="dk1"/>
                </a:solidFill>
                <a:latin typeface="Calibri"/>
                <a:ea typeface="Calibri"/>
                <a:cs typeface="Calibri"/>
                <a:sym typeface="Calibri"/>
              </a:rPr>
              <a:t>SAMM was defined with flexibility in mind such that it can be utilized by small, medium, and large organizations using any style of development. Additionally, this model can be applied organization-wide, for a single line-of-business, or even for an individual project. </a:t>
            </a:r>
            <a:endParaRPr/>
          </a:p>
          <a:p>
            <a:pPr marL="0" marR="0" lvl="0" indent="0" algn="l" rtl="0">
              <a:lnSpc>
                <a:spcPct val="100000"/>
              </a:lnSpc>
              <a:spcBef>
                <a:spcPts val="0"/>
              </a:spcBef>
              <a:spcAft>
                <a:spcPts val="0"/>
              </a:spcAft>
              <a:buClr>
                <a:schemeClr val="dk1"/>
              </a:buClr>
              <a:buSzPts val="1200"/>
              <a:buFont typeface="Calibri"/>
              <a:buNone/>
            </a:pPr>
            <a:endParaRPr sz="120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r>
              <a:rPr lang="en" sz="1200">
                <a:solidFill>
                  <a:schemeClr val="dk1"/>
                </a:solidFill>
                <a:latin typeface="Calibri"/>
                <a:ea typeface="Calibri"/>
                <a:cs typeface="Calibri"/>
                <a:sym typeface="Calibri"/>
              </a:rPr>
              <a:t>SAMM is full of useful resources that will help with evaluating an organization's current practices, recommendations or suggestions for growing and maturing those practices, providing a way to demonstrate concrete improvements, and defining and measuring security activities throughout the lifecycle.</a:t>
            </a:r>
            <a:endParaRPr/>
          </a:p>
          <a:p>
            <a:pPr marL="0" lvl="0" indent="0" algn="l" rtl="0">
              <a:spcBef>
                <a:spcPts val="0"/>
              </a:spcBef>
              <a:spcAft>
                <a:spcPts val="0"/>
              </a:spcAft>
              <a:buNone/>
            </a:pPr>
            <a:endParaRPr/>
          </a:p>
          <a:p>
            <a:pPr marL="0" lvl="0" indent="0" algn="l" rtl="0">
              <a:spcBef>
                <a:spcPts val="0"/>
              </a:spcBef>
              <a:spcAft>
                <a:spcPts val="0"/>
              </a:spcAft>
              <a:buNone/>
            </a:pPr>
            <a:r>
              <a:rPr lang="en"/>
              <a:t>One of the big benefits of SAMM is that it is vendor agnostic.</a:t>
            </a:r>
            <a:endParaRPr/>
          </a:p>
          <a:p>
            <a:pPr marL="0" lvl="0" indent="0" algn="l" rtl="0">
              <a:spcBef>
                <a:spcPts val="0"/>
              </a:spcBef>
              <a:spcAft>
                <a:spcPts val="0"/>
              </a:spcAft>
              <a:buNone/>
            </a:pPr>
            <a:r>
              <a:rPr lang="en"/>
              <a:t>SAMM can be done in-house or you can have one of several appsec consulting firms help you with the assessment, goals, plans, roadmaps, etc.</a:t>
            </a:r>
            <a:endParaRPr/>
          </a:p>
        </p:txBody>
      </p:sp>
      <p:sp>
        <p:nvSpPr>
          <p:cNvPr id="195" name="Google Shape;195;g33f8ba1eee_2_9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190580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33f8ba1eee_2_1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8" name="Google Shape;248;g33f8ba1eee_2_10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I like this quote from George Box, who has been called one of the great statistical minds of the 20</a:t>
            </a:r>
            <a:r>
              <a:rPr lang="en" baseline="30000"/>
              <a:t>th</a:t>
            </a:r>
            <a:r>
              <a:rPr lang="en"/>
              <a:t> century.</a:t>
            </a:r>
            <a:endParaRPr/>
          </a:p>
          <a:p>
            <a:pPr marL="0" lvl="0" indent="0" algn="l" rtl="0">
              <a:spcBef>
                <a:spcPts val="0"/>
              </a:spcBef>
              <a:spcAft>
                <a:spcPts val="0"/>
              </a:spcAft>
              <a:buNone/>
            </a:pPr>
            <a:endParaRPr/>
          </a:p>
          <a:p>
            <a:pPr marL="0" lvl="0" indent="0" algn="l" rtl="0">
              <a:spcBef>
                <a:spcPts val="0"/>
              </a:spcBef>
              <a:spcAft>
                <a:spcPts val="0"/>
              </a:spcAft>
              <a:buNone/>
            </a:pPr>
            <a:r>
              <a:rPr lang="en"/>
              <a:t>&lt;quote&gt;</a:t>
            </a:r>
            <a:endParaRPr/>
          </a:p>
          <a:p>
            <a:pPr marL="0" lvl="0" indent="0" algn="l" rtl="0">
              <a:spcBef>
                <a:spcPts val="0"/>
              </a:spcBef>
              <a:spcAft>
                <a:spcPts val="0"/>
              </a:spcAft>
              <a:buNone/>
            </a:pPr>
            <a:endParaRPr/>
          </a:p>
          <a:p>
            <a:pPr marL="0" lvl="0" indent="0" algn="l" rtl="0">
              <a:spcBef>
                <a:spcPts val="0"/>
              </a:spcBef>
              <a:spcAft>
                <a:spcPts val="0"/>
              </a:spcAft>
              <a:buNone/>
            </a:pPr>
            <a:r>
              <a:rPr lang="en"/>
              <a:t>The point is that you can’t find a model that will exactly describe reality, there too many variables.  Models are built in the academic world, we live in the real world.</a:t>
            </a:r>
            <a:endParaRPr/>
          </a:p>
          <a:p>
            <a:pPr marL="0" lvl="0" indent="0" algn="l" rtl="0">
              <a:spcBef>
                <a:spcPts val="0"/>
              </a:spcBef>
              <a:spcAft>
                <a:spcPts val="0"/>
              </a:spcAft>
              <a:buNone/>
            </a:pPr>
            <a:r>
              <a:rPr lang="en"/>
              <a:t>But, you can have a model that is close enough to be useful, and that is what SAMM is.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49" name="Google Shape;249;g33f8ba1eee_2_10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3248588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ff90264ef_1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8" name="Google Shape;258;g5ff90264ef_1_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nl-BE" dirty="0"/>
              <a:t>Quick Start Guide</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259" name="Google Shape;259;g5ff90264ef_1_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3708362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ff90264ef_1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8" name="Google Shape;258;g5ff90264ef_1_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nl-BE" dirty="0"/>
              <a:t>Quick Start Guide</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259" name="Google Shape;259;g5ff90264ef_1_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22395506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477c14b7b8_3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3" name="Google Shape;393;g477c14b7b8_3_7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Let’s walk through demo of owaspsamm.org website and the SAMM toolbox.</a:t>
            </a:r>
            <a:endParaRPr/>
          </a:p>
        </p:txBody>
      </p:sp>
      <p:sp>
        <p:nvSpPr>
          <p:cNvPr id="394" name="Google Shape;394;g477c14b7b8_3_7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endParaRPr/>
          </a:p>
        </p:txBody>
      </p:sp>
    </p:spTree>
    <p:extLst>
      <p:ext uri="{BB962C8B-B14F-4D97-AF65-F5344CB8AC3E}">
        <p14:creationId xmlns:p14="http://schemas.microsoft.com/office/powerpoint/2010/main" val="40759386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5ff90264ef_2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2" name="Google Shape;412;g5ff90264ef_2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13" name="Google Shape;413;g5ff90264ef_2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28928788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33f8ba1eee_2_2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1" name="Google Shape;401;g33f8ba1eee_2_2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t>Thank you to our Sponsors. There are more </a:t>
            </a:r>
            <a:r>
              <a:rPr lang="en">
                <a:solidFill>
                  <a:schemeClr val="dk1"/>
                </a:solidFill>
                <a:latin typeface="Calibri"/>
                <a:ea typeface="Calibri"/>
                <a:cs typeface="Calibri"/>
                <a:sym typeface="Calibri"/>
              </a:rPr>
              <a:t>Sponsorship opportunities still available! Please contact us if you would like to be a project sponsor.</a:t>
            </a:r>
            <a:endParaRPr>
              <a:solidFill>
                <a:schemeClr val="dk1"/>
              </a:solidFill>
            </a:endParaRPr>
          </a:p>
          <a:p>
            <a:pPr marL="0" lvl="0" indent="0" algn="l" rtl="0">
              <a:spcBef>
                <a:spcPts val="0"/>
              </a:spcBef>
              <a:spcAft>
                <a:spcPts val="0"/>
              </a:spcAft>
              <a:buNone/>
            </a:pPr>
            <a:endParaRPr/>
          </a:p>
        </p:txBody>
      </p:sp>
      <p:sp>
        <p:nvSpPr>
          <p:cNvPr id="402" name="Google Shape;402;g33f8ba1eee_2_2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4168037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477c14b7b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477c14b7b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819749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738106" y="591721"/>
            <a:ext cx="7667786" cy="1710929"/>
          </a:xfrm>
          <a:prstGeom prst="rect">
            <a:avLst/>
          </a:prstGeom>
          <a:noFill/>
          <a:ln>
            <a:noFill/>
          </a:ln>
        </p:spPr>
        <p:txBody>
          <a:bodyPr spcFirstLastPara="1" wrap="square" lIns="68575" tIns="34275" rIns="68575" bIns="34275" anchor="b" anchorCtr="0">
            <a:noAutofit/>
          </a:bodyPr>
          <a:lstStyle>
            <a:lvl1pPr lvl="0" algn="ctr">
              <a:lnSpc>
                <a:spcPct val="90000"/>
              </a:lnSpc>
              <a:spcBef>
                <a:spcPts val="0"/>
              </a:spcBef>
              <a:spcAft>
                <a:spcPts val="0"/>
              </a:spcAft>
              <a:buClr>
                <a:schemeClr val="dk1"/>
              </a:buClr>
              <a:buSzPts val="4500"/>
              <a:buFont typeface="Calibri"/>
              <a:buNone/>
              <a:defRPr sz="4500" b="1"/>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6" name="Google Shape;56;p14"/>
          <p:cNvSpPr txBox="1">
            <a:spLocks noGrp="1"/>
          </p:cNvSpPr>
          <p:nvPr>
            <p:ph type="subTitle" idx="1"/>
          </p:nvPr>
        </p:nvSpPr>
        <p:spPr>
          <a:xfrm>
            <a:off x="738106" y="2571750"/>
            <a:ext cx="7667786" cy="1021556"/>
          </a:xfrm>
          <a:prstGeom prst="rect">
            <a:avLst/>
          </a:prstGeom>
          <a:noFill/>
          <a:ln>
            <a:noFill/>
          </a:ln>
        </p:spPr>
        <p:txBody>
          <a:bodyPr spcFirstLastPara="1" wrap="square" lIns="68575" tIns="34275" rIns="68575" bIns="34275" anchor="t" anchorCtr="0">
            <a:no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57" name="Google Shape;57;p14"/>
          <p:cNvSpPr/>
          <p:nvPr/>
        </p:nvSpPr>
        <p:spPr>
          <a:xfrm>
            <a:off x="0" y="4240116"/>
            <a:ext cx="9144000" cy="921544"/>
          </a:xfrm>
          <a:prstGeom prst="rect">
            <a:avLst/>
          </a:prstGeom>
          <a:solidFill>
            <a:srgbClr val="1D7B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pic>
        <p:nvPicPr>
          <p:cNvPr id="58" name="Google Shape;58;p14"/>
          <p:cNvPicPr preferRelativeResize="0"/>
          <p:nvPr/>
        </p:nvPicPr>
        <p:blipFill rotWithShape="1">
          <a:blip r:embed="rId2" cstate="print">
            <a:alphaModFix/>
            <a:extLst>
              <a:ext uri="{28A0092B-C50C-407E-A947-70E740481C1C}">
                <a14:useLocalDpi xmlns:a14="http://schemas.microsoft.com/office/drawing/2010/main"/>
              </a:ext>
            </a:extLst>
          </a:blip>
          <a:srcRect/>
          <a:stretch/>
        </p:blipFill>
        <p:spPr>
          <a:xfrm>
            <a:off x="360335" y="4511380"/>
            <a:ext cx="1237249" cy="379015"/>
          </a:xfrm>
          <a:prstGeom prst="rect">
            <a:avLst/>
          </a:prstGeom>
          <a:noFill/>
          <a:ln>
            <a:noFill/>
          </a:ln>
        </p:spPr>
      </p:pic>
      <p:sp>
        <p:nvSpPr>
          <p:cNvPr id="59" name="Google Shape;59;p14"/>
          <p:cNvSpPr txBox="1"/>
          <p:nvPr/>
        </p:nvSpPr>
        <p:spPr>
          <a:xfrm>
            <a:off x="6007100" y="4527763"/>
            <a:ext cx="2920999" cy="346249"/>
          </a:xfrm>
          <a:prstGeom prst="rect">
            <a:avLst/>
          </a:prstGeom>
          <a:noFill/>
          <a:ln>
            <a:noFill/>
          </a:ln>
        </p:spPr>
        <p:txBody>
          <a:bodyPr spcFirstLastPara="1" wrap="square" lIns="68575" tIns="34275" rIns="68575" bIns="34275" anchor="t" anchorCtr="0">
            <a:noAutofit/>
          </a:bodyPr>
          <a:lstStyle/>
          <a:p>
            <a:pPr marL="0" marR="0" lvl="0" indent="0" algn="r" rtl="0">
              <a:spcBef>
                <a:spcPts val="0"/>
              </a:spcBef>
              <a:spcAft>
                <a:spcPts val="0"/>
              </a:spcAft>
              <a:buNone/>
            </a:pPr>
            <a:r>
              <a:rPr lang="en" sz="1800" b="1" i="0" u="none" strike="noStrike" cap="none" dirty="0">
                <a:solidFill>
                  <a:schemeClr val="lt1"/>
                </a:solidFill>
                <a:latin typeface="Calibri"/>
                <a:ea typeface="Calibri"/>
                <a:cs typeface="Calibri"/>
                <a:sym typeface="Calibri"/>
              </a:rPr>
              <a:t>GLOBAL APPSEC AMS</a:t>
            </a:r>
            <a:endParaRPr sz="1100" dirty="0"/>
          </a:p>
        </p:txBody>
      </p:sp>
      <p:sp>
        <p:nvSpPr>
          <p:cNvPr id="60" name="Google Shape;60;p14"/>
          <p:cNvSpPr txBox="1"/>
          <p:nvPr/>
        </p:nvSpPr>
        <p:spPr>
          <a:xfrm>
            <a:off x="1545536" y="4735995"/>
            <a:ext cx="228600" cy="1385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500" b="0" i="0" u="none" strike="noStrike" cap="none">
                <a:solidFill>
                  <a:schemeClr val="lt1"/>
                </a:solidFill>
                <a:latin typeface="Calibri"/>
                <a:ea typeface="Calibri"/>
                <a:cs typeface="Calibri"/>
                <a:sym typeface="Calibri"/>
              </a:rPr>
              <a:t>TM</a:t>
            </a:r>
            <a:endParaRPr sz="110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a:off x="628650" y="162028"/>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3300"/>
              <a:buFont typeface="Calibri"/>
              <a:buNone/>
              <a:defRPr b="1" i="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3" name="Google Shape;63;p15"/>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64" name="Google Shape;64;p1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a:solidFill>
                  <a:schemeClr val="lt1"/>
                </a:solidFill>
                <a:latin typeface="Calibri"/>
                <a:ea typeface="Calibri"/>
                <a:cs typeface="Calibri"/>
                <a:sym typeface="Calibri"/>
              </a:defRPr>
            </a:lvl1pPr>
            <a:lvl2pPr marL="0" lvl="1" indent="0" algn="r">
              <a:spcBef>
                <a:spcPts val="0"/>
              </a:spcBef>
              <a:buNone/>
              <a:defRPr sz="900">
                <a:solidFill>
                  <a:schemeClr val="lt1"/>
                </a:solidFill>
                <a:latin typeface="Calibri"/>
                <a:ea typeface="Calibri"/>
                <a:cs typeface="Calibri"/>
                <a:sym typeface="Calibri"/>
              </a:defRPr>
            </a:lvl2pPr>
            <a:lvl3pPr marL="0" lvl="2" indent="0" algn="r">
              <a:spcBef>
                <a:spcPts val="0"/>
              </a:spcBef>
              <a:buNone/>
              <a:defRPr sz="900">
                <a:solidFill>
                  <a:schemeClr val="lt1"/>
                </a:solidFill>
                <a:latin typeface="Calibri"/>
                <a:ea typeface="Calibri"/>
                <a:cs typeface="Calibri"/>
                <a:sym typeface="Calibri"/>
              </a:defRPr>
            </a:lvl3pPr>
            <a:lvl4pPr marL="0" lvl="3" indent="0" algn="r">
              <a:spcBef>
                <a:spcPts val="0"/>
              </a:spcBef>
              <a:buNone/>
              <a:defRPr sz="900">
                <a:solidFill>
                  <a:schemeClr val="lt1"/>
                </a:solidFill>
                <a:latin typeface="Calibri"/>
                <a:ea typeface="Calibri"/>
                <a:cs typeface="Calibri"/>
                <a:sym typeface="Calibri"/>
              </a:defRPr>
            </a:lvl4pPr>
            <a:lvl5pPr marL="0" lvl="4" indent="0" algn="r">
              <a:spcBef>
                <a:spcPts val="0"/>
              </a:spcBef>
              <a:buNone/>
              <a:defRPr sz="900">
                <a:solidFill>
                  <a:schemeClr val="lt1"/>
                </a:solidFill>
                <a:latin typeface="Calibri"/>
                <a:ea typeface="Calibri"/>
                <a:cs typeface="Calibri"/>
                <a:sym typeface="Calibri"/>
              </a:defRPr>
            </a:lvl5pPr>
            <a:lvl6pPr marL="0" lvl="5" indent="0" algn="r">
              <a:spcBef>
                <a:spcPts val="0"/>
              </a:spcBef>
              <a:buNone/>
              <a:defRPr sz="900">
                <a:solidFill>
                  <a:schemeClr val="lt1"/>
                </a:solidFill>
                <a:latin typeface="Calibri"/>
                <a:ea typeface="Calibri"/>
                <a:cs typeface="Calibri"/>
                <a:sym typeface="Calibri"/>
              </a:defRPr>
            </a:lvl6pPr>
            <a:lvl7pPr marL="0" lvl="6" indent="0" algn="r">
              <a:spcBef>
                <a:spcPts val="0"/>
              </a:spcBef>
              <a:buNone/>
              <a:defRPr sz="900">
                <a:solidFill>
                  <a:schemeClr val="lt1"/>
                </a:solidFill>
                <a:latin typeface="Calibri"/>
                <a:ea typeface="Calibri"/>
                <a:cs typeface="Calibri"/>
                <a:sym typeface="Calibri"/>
              </a:defRPr>
            </a:lvl7pPr>
            <a:lvl8pPr marL="0" lvl="7" indent="0" algn="r">
              <a:spcBef>
                <a:spcPts val="0"/>
              </a:spcBef>
              <a:buNone/>
              <a:defRPr sz="900">
                <a:solidFill>
                  <a:schemeClr val="lt1"/>
                </a:solidFill>
                <a:latin typeface="Calibri"/>
                <a:ea typeface="Calibri"/>
                <a:cs typeface="Calibri"/>
                <a:sym typeface="Calibri"/>
              </a:defRPr>
            </a:lvl8pPr>
            <a:lvl9pPr marL="0" lvl="8" indent="0" algn="r">
              <a:spcBef>
                <a:spcPts val="0"/>
              </a:spcBef>
              <a:buNone/>
              <a:defRPr sz="9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grpSp>
        <p:nvGrpSpPr>
          <p:cNvPr id="65" name="Google Shape;65;p15"/>
          <p:cNvGrpSpPr/>
          <p:nvPr/>
        </p:nvGrpSpPr>
        <p:grpSpPr>
          <a:xfrm>
            <a:off x="0" y="4614563"/>
            <a:ext cx="9144000" cy="528937"/>
            <a:chOff x="0" y="6152750"/>
            <a:chExt cx="12192000" cy="705250"/>
          </a:xfrm>
        </p:grpSpPr>
        <p:sp>
          <p:nvSpPr>
            <p:cNvPr id="66" name="Google Shape;66;p15"/>
            <p:cNvSpPr/>
            <p:nvPr/>
          </p:nvSpPr>
          <p:spPr>
            <a:xfrm>
              <a:off x="0" y="6152750"/>
              <a:ext cx="12192000" cy="705250"/>
            </a:xfrm>
            <a:prstGeom prst="rect">
              <a:avLst/>
            </a:prstGeom>
            <a:solidFill>
              <a:srgbClr val="1D7B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67" name="Google Shape;67;p15"/>
            <p:cNvSpPr txBox="1"/>
            <p:nvPr/>
          </p:nvSpPr>
          <p:spPr>
            <a:xfrm>
              <a:off x="838200" y="6311900"/>
              <a:ext cx="3599812" cy="369332"/>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dirty="0">
                  <a:solidFill>
                    <a:schemeClr val="lt1"/>
                  </a:solidFill>
                  <a:latin typeface="Calibri"/>
                  <a:ea typeface="Calibri"/>
                  <a:cs typeface="Calibri"/>
                  <a:sym typeface="Calibri"/>
                </a:rPr>
                <a:t>OWASP GLOBAL APPSEC - AMS</a:t>
              </a:r>
              <a:endParaRPr sz="1100" dirty="0"/>
            </a:p>
          </p:txBody>
        </p: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722313" y="3305176"/>
            <a:ext cx="7772400" cy="1021556"/>
          </a:xfrm>
          <a:prstGeom prst="rect">
            <a:avLst/>
          </a:prstGeom>
          <a:noFill/>
          <a:ln>
            <a:noFill/>
          </a:ln>
        </p:spPr>
        <p:txBody>
          <a:bodyPr spcFirstLastPara="1" wrap="square" lIns="68575" tIns="34275" rIns="68575" bIns="34275" anchor="t" anchorCtr="0">
            <a:noAutofit/>
          </a:bodyPr>
          <a:lstStyle>
            <a:lvl1pPr lvl="0" algn="l">
              <a:lnSpc>
                <a:spcPct val="90000"/>
              </a:lnSpc>
              <a:spcBef>
                <a:spcPts val="0"/>
              </a:spcBef>
              <a:spcAft>
                <a:spcPts val="0"/>
              </a:spcAft>
              <a:buClr>
                <a:schemeClr val="dk1"/>
              </a:buClr>
              <a:buSzPts val="3000"/>
              <a:buFont typeface="Calibri"/>
              <a:buNone/>
              <a:defRPr sz="3000" b="1"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8" name="Google Shape;88;p18"/>
          <p:cNvSpPr txBox="1">
            <a:spLocks noGrp="1"/>
          </p:cNvSpPr>
          <p:nvPr>
            <p:ph type="body" idx="1"/>
          </p:nvPr>
        </p:nvSpPr>
        <p:spPr>
          <a:xfrm>
            <a:off x="722313" y="2180035"/>
            <a:ext cx="7772400" cy="1125140"/>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rgbClr val="888888"/>
              </a:buClr>
              <a:buSzPts val="1500"/>
              <a:buNone/>
              <a:defRPr sz="1500">
                <a:solidFill>
                  <a:srgbClr val="888888"/>
                </a:solidFill>
              </a:defRPr>
            </a:lvl1pPr>
            <a:lvl2pPr marL="914400" lvl="1" indent="-228600" algn="l">
              <a:lnSpc>
                <a:spcPct val="90000"/>
              </a:lnSpc>
              <a:spcBef>
                <a:spcPts val="400"/>
              </a:spcBef>
              <a:spcAft>
                <a:spcPts val="0"/>
              </a:spcAft>
              <a:buClr>
                <a:srgbClr val="888888"/>
              </a:buClr>
              <a:buSzPts val="1400"/>
              <a:buNone/>
              <a:defRPr sz="1400">
                <a:solidFill>
                  <a:srgbClr val="888888"/>
                </a:solidFill>
              </a:defRPr>
            </a:lvl2pPr>
            <a:lvl3pPr marL="1371600" lvl="2" indent="-228600" algn="l">
              <a:lnSpc>
                <a:spcPct val="90000"/>
              </a:lnSpc>
              <a:spcBef>
                <a:spcPts val="400"/>
              </a:spcBef>
              <a:spcAft>
                <a:spcPts val="0"/>
              </a:spcAft>
              <a:buClr>
                <a:srgbClr val="888888"/>
              </a:buClr>
              <a:buSzPts val="1200"/>
              <a:buNone/>
              <a:defRPr sz="1200">
                <a:solidFill>
                  <a:srgbClr val="888888"/>
                </a:solidFill>
              </a:defRPr>
            </a:lvl3pPr>
            <a:lvl4pPr marL="1828800" lvl="3" indent="-228600" algn="l">
              <a:lnSpc>
                <a:spcPct val="90000"/>
              </a:lnSpc>
              <a:spcBef>
                <a:spcPts val="400"/>
              </a:spcBef>
              <a:spcAft>
                <a:spcPts val="0"/>
              </a:spcAft>
              <a:buClr>
                <a:srgbClr val="888888"/>
              </a:buClr>
              <a:buSzPts val="1100"/>
              <a:buNone/>
              <a:defRPr sz="1100">
                <a:solidFill>
                  <a:srgbClr val="888888"/>
                </a:solidFill>
              </a:defRPr>
            </a:lvl4pPr>
            <a:lvl5pPr marL="2286000" lvl="4" indent="-228600" algn="l">
              <a:lnSpc>
                <a:spcPct val="90000"/>
              </a:lnSpc>
              <a:spcBef>
                <a:spcPts val="400"/>
              </a:spcBef>
              <a:spcAft>
                <a:spcPts val="0"/>
              </a:spcAft>
              <a:buClr>
                <a:srgbClr val="888888"/>
              </a:buClr>
              <a:buSzPts val="1100"/>
              <a:buNone/>
              <a:defRPr sz="1100">
                <a:solidFill>
                  <a:srgbClr val="888888"/>
                </a:solidFill>
              </a:defRPr>
            </a:lvl5pPr>
            <a:lvl6pPr marL="2743200" lvl="5" indent="-228600" algn="l">
              <a:lnSpc>
                <a:spcPct val="90000"/>
              </a:lnSpc>
              <a:spcBef>
                <a:spcPts val="400"/>
              </a:spcBef>
              <a:spcAft>
                <a:spcPts val="0"/>
              </a:spcAft>
              <a:buClr>
                <a:srgbClr val="888888"/>
              </a:buClr>
              <a:buSzPts val="1100"/>
              <a:buNone/>
              <a:defRPr sz="1100">
                <a:solidFill>
                  <a:srgbClr val="888888"/>
                </a:solidFill>
              </a:defRPr>
            </a:lvl6pPr>
            <a:lvl7pPr marL="3200400" lvl="6" indent="-228600" algn="l">
              <a:lnSpc>
                <a:spcPct val="90000"/>
              </a:lnSpc>
              <a:spcBef>
                <a:spcPts val="400"/>
              </a:spcBef>
              <a:spcAft>
                <a:spcPts val="0"/>
              </a:spcAft>
              <a:buClr>
                <a:srgbClr val="888888"/>
              </a:buClr>
              <a:buSzPts val="1100"/>
              <a:buNone/>
              <a:defRPr sz="1100">
                <a:solidFill>
                  <a:srgbClr val="888888"/>
                </a:solidFill>
              </a:defRPr>
            </a:lvl7pPr>
            <a:lvl8pPr marL="3657600" lvl="7" indent="-228600" algn="l">
              <a:lnSpc>
                <a:spcPct val="90000"/>
              </a:lnSpc>
              <a:spcBef>
                <a:spcPts val="400"/>
              </a:spcBef>
              <a:spcAft>
                <a:spcPts val="0"/>
              </a:spcAft>
              <a:buClr>
                <a:srgbClr val="888888"/>
              </a:buClr>
              <a:buSzPts val="1100"/>
              <a:buNone/>
              <a:defRPr sz="1100">
                <a:solidFill>
                  <a:srgbClr val="888888"/>
                </a:solidFill>
              </a:defRPr>
            </a:lvl8pPr>
            <a:lvl9pPr marL="4114800" lvl="8" indent="-228600" algn="l">
              <a:lnSpc>
                <a:spcPct val="90000"/>
              </a:lnSpc>
              <a:spcBef>
                <a:spcPts val="400"/>
              </a:spcBef>
              <a:spcAft>
                <a:spcPts val="0"/>
              </a:spcAft>
              <a:buClr>
                <a:srgbClr val="888888"/>
              </a:buClr>
              <a:buSzPts val="1100"/>
              <a:buNone/>
              <a:defRPr sz="1100">
                <a:solidFill>
                  <a:srgbClr val="888888"/>
                </a:solidFill>
              </a:defRPr>
            </a:lvl9pPr>
          </a:lstStyle>
          <a:p>
            <a:endParaRPr/>
          </a:p>
        </p:txBody>
      </p:sp>
      <p:sp>
        <p:nvSpPr>
          <p:cNvPr id="89" name="Google Shape;89;p18"/>
          <p:cNvSpPr txBox="1">
            <a:spLocks noGrp="1"/>
          </p:cNvSpPr>
          <p:nvPr>
            <p:ph type="dt" idx="10"/>
          </p:nvPr>
        </p:nvSpPr>
        <p:spPr>
          <a:xfrm>
            <a:off x="457200" y="4767263"/>
            <a:ext cx="2133600" cy="273844"/>
          </a:xfrm>
          <a:prstGeom prst="rect">
            <a:avLst/>
          </a:prstGeom>
          <a:noFill/>
          <a:ln>
            <a:noFill/>
          </a:ln>
        </p:spPr>
        <p:txBody>
          <a:bodyPr spcFirstLastPara="1" wrap="square" lIns="68575" tIns="34275" rIns="68575" bIns="34275" anchor="t" anchorCtr="0">
            <a:noAutofit/>
          </a:bodyPr>
          <a:lstStyle>
            <a:lvl1pPr marR="0" lvl="0" algn="l" rtl="0">
              <a:spcBef>
                <a:spcPts val="0"/>
              </a:spcBef>
              <a:spcAft>
                <a:spcPts val="0"/>
              </a:spcAft>
              <a:buSzPts val="1100"/>
              <a:buNone/>
              <a:defRPr sz="1400">
                <a:solidFill>
                  <a:schemeClr val="dk1"/>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90" name="Google Shape;90;p18"/>
          <p:cNvSpPr txBox="1">
            <a:spLocks noGrp="1"/>
          </p:cNvSpPr>
          <p:nvPr>
            <p:ph type="ftr" idx="11"/>
          </p:nvPr>
        </p:nvSpPr>
        <p:spPr>
          <a:xfrm>
            <a:off x="3124200" y="4767263"/>
            <a:ext cx="2895600" cy="273844"/>
          </a:xfrm>
          <a:prstGeom prst="rect">
            <a:avLst/>
          </a:prstGeom>
          <a:noFill/>
          <a:ln>
            <a:noFill/>
          </a:ln>
        </p:spPr>
        <p:txBody>
          <a:bodyPr spcFirstLastPara="1" wrap="square" lIns="68575" tIns="34275" rIns="68575" bIns="34275" anchor="t" anchorCtr="0">
            <a:noAutofit/>
          </a:bodyPr>
          <a:lstStyle>
            <a:lvl1pPr marR="0" lvl="0" algn="l" rtl="0">
              <a:spcBef>
                <a:spcPts val="0"/>
              </a:spcBef>
              <a:spcAft>
                <a:spcPts val="0"/>
              </a:spcAft>
              <a:buSzPts val="1100"/>
              <a:buNone/>
              <a:defRPr sz="1400">
                <a:solidFill>
                  <a:schemeClr val="dk1"/>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with Callout">
  <p:cSld name="Title and Content with Callout">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628650" y="162028"/>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3300"/>
              <a:buFont typeface="Calibri"/>
              <a:buNone/>
              <a:defRPr b="1" i="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5" name="Google Shape;105;p20"/>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6" name="Google Shape;106;p2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a:solidFill>
                  <a:schemeClr val="lt1"/>
                </a:solidFill>
                <a:latin typeface="Calibri"/>
                <a:ea typeface="Calibri"/>
                <a:cs typeface="Calibri"/>
                <a:sym typeface="Calibri"/>
              </a:defRPr>
            </a:lvl1pPr>
            <a:lvl2pPr marL="0" lvl="1" indent="0" algn="r">
              <a:spcBef>
                <a:spcPts val="0"/>
              </a:spcBef>
              <a:buNone/>
              <a:defRPr sz="900">
                <a:solidFill>
                  <a:schemeClr val="lt1"/>
                </a:solidFill>
                <a:latin typeface="Calibri"/>
                <a:ea typeface="Calibri"/>
                <a:cs typeface="Calibri"/>
                <a:sym typeface="Calibri"/>
              </a:defRPr>
            </a:lvl2pPr>
            <a:lvl3pPr marL="0" lvl="2" indent="0" algn="r">
              <a:spcBef>
                <a:spcPts val="0"/>
              </a:spcBef>
              <a:buNone/>
              <a:defRPr sz="900">
                <a:solidFill>
                  <a:schemeClr val="lt1"/>
                </a:solidFill>
                <a:latin typeface="Calibri"/>
                <a:ea typeface="Calibri"/>
                <a:cs typeface="Calibri"/>
                <a:sym typeface="Calibri"/>
              </a:defRPr>
            </a:lvl3pPr>
            <a:lvl4pPr marL="0" lvl="3" indent="0" algn="r">
              <a:spcBef>
                <a:spcPts val="0"/>
              </a:spcBef>
              <a:buNone/>
              <a:defRPr sz="900">
                <a:solidFill>
                  <a:schemeClr val="lt1"/>
                </a:solidFill>
                <a:latin typeface="Calibri"/>
                <a:ea typeface="Calibri"/>
                <a:cs typeface="Calibri"/>
                <a:sym typeface="Calibri"/>
              </a:defRPr>
            </a:lvl4pPr>
            <a:lvl5pPr marL="0" lvl="4" indent="0" algn="r">
              <a:spcBef>
                <a:spcPts val="0"/>
              </a:spcBef>
              <a:buNone/>
              <a:defRPr sz="900">
                <a:solidFill>
                  <a:schemeClr val="lt1"/>
                </a:solidFill>
                <a:latin typeface="Calibri"/>
                <a:ea typeface="Calibri"/>
                <a:cs typeface="Calibri"/>
                <a:sym typeface="Calibri"/>
              </a:defRPr>
            </a:lvl5pPr>
            <a:lvl6pPr marL="0" lvl="5" indent="0" algn="r">
              <a:spcBef>
                <a:spcPts val="0"/>
              </a:spcBef>
              <a:buNone/>
              <a:defRPr sz="900">
                <a:solidFill>
                  <a:schemeClr val="lt1"/>
                </a:solidFill>
                <a:latin typeface="Calibri"/>
                <a:ea typeface="Calibri"/>
                <a:cs typeface="Calibri"/>
                <a:sym typeface="Calibri"/>
              </a:defRPr>
            </a:lvl6pPr>
            <a:lvl7pPr marL="0" lvl="6" indent="0" algn="r">
              <a:spcBef>
                <a:spcPts val="0"/>
              </a:spcBef>
              <a:buNone/>
              <a:defRPr sz="900">
                <a:solidFill>
                  <a:schemeClr val="lt1"/>
                </a:solidFill>
                <a:latin typeface="Calibri"/>
                <a:ea typeface="Calibri"/>
                <a:cs typeface="Calibri"/>
                <a:sym typeface="Calibri"/>
              </a:defRPr>
            </a:lvl7pPr>
            <a:lvl8pPr marL="0" lvl="7" indent="0" algn="r">
              <a:spcBef>
                <a:spcPts val="0"/>
              </a:spcBef>
              <a:buNone/>
              <a:defRPr sz="900">
                <a:solidFill>
                  <a:schemeClr val="lt1"/>
                </a:solidFill>
                <a:latin typeface="Calibri"/>
                <a:ea typeface="Calibri"/>
                <a:cs typeface="Calibri"/>
                <a:sym typeface="Calibri"/>
              </a:defRPr>
            </a:lvl8pPr>
            <a:lvl9pPr marL="0" lvl="8" indent="0" algn="r">
              <a:spcBef>
                <a:spcPts val="0"/>
              </a:spcBef>
              <a:buNone/>
              <a:defRPr sz="9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grpSp>
        <p:nvGrpSpPr>
          <p:cNvPr id="107" name="Google Shape;107;p20"/>
          <p:cNvGrpSpPr/>
          <p:nvPr/>
        </p:nvGrpSpPr>
        <p:grpSpPr>
          <a:xfrm>
            <a:off x="0" y="4614563"/>
            <a:ext cx="9144000" cy="528937"/>
            <a:chOff x="0" y="6152750"/>
            <a:chExt cx="12192000" cy="705250"/>
          </a:xfrm>
        </p:grpSpPr>
        <p:sp>
          <p:nvSpPr>
            <p:cNvPr id="108" name="Google Shape;108;p20"/>
            <p:cNvSpPr/>
            <p:nvPr/>
          </p:nvSpPr>
          <p:spPr>
            <a:xfrm>
              <a:off x="0" y="6152750"/>
              <a:ext cx="12192000" cy="705250"/>
            </a:xfrm>
            <a:prstGeom prst="rect">
              <a:avLst/>
            </a:prstGeom>
            <a:solidFill>
              <a:srgbClr val="1D7B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09" name="Google Shape;109;p20"/>
            <p:cNvSpPr txBox="1"/>
            <p:nvPr/>
          </p:nvSpPr>
          <p:spPr>
            <a:xfrm>
              <a:off x="838200" y="6311900"/>
              <a:ext cx="3599812" cy="369332"/>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a:solidFill>
                    <a:schemeClr val="lt1"/>
                  </a:solidFill>
                  <a:latin typeface="Calibri"/>
                  <a:ea typeface="Calibri"/>
                  <a:cs typeface="Calibri"/>
                  <a:sym typeface="Calibri"/>
                </a:rPr>
                <a:t>OWASP GLOBAL APPSEC - DC</a:t>
              </a:r>
              <a:endParaRPr sz="1100"/>
            </a:p>
          </p:txBody>
        </p:sp>
      </p:grpSp>
      <p:sp>
        <p:nvSpPr>
          <p:cNvPr id="110" name="Google Shape;110;p20"/>
          <p:cNvSpPr txBox="1"/>
          <p:nvPr/>
        </p:nvSpPr>
        <p:spPr>
          <a:xfrm>
            <a:off x="6269107" y="2571749"/>
            <a:ext cx="2246244" cy="1685077"/>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2100">
                <a:solidFill>
                  <a:srgbClr val="7F7F7F"/>
                </a:solidFill>
                <a:latin typeface="Calibri"/>
                <a:ea typeface="Calibri"/>
                <a:cs typeface="Calibri"/>
                <a:sym typeface="Calibri"/>
              </a:rPr>
              <a:t>“Sample call out quote design for highlighting a particular point in your bullets”</a:t>
            </a:r>
            <a:endParaRPr sz="1100"/>
          </a:p>
        </p:txBody>
      </p:sp>
      <p:sp>
        <p:nvSpPr>
          <p:cNvPr id="111" name="Google Shape;111;p20"/>
          <p:cNvSpPr/>
          <p:nvPr/>
        </p:nvSpPr>
        <p:spPr>
          <a:xfrm>
            <a:off x="6000750" y="2571749"/>
            <a:ext cx="111815" cy="1625048"/>
          </a:xfrm>
          <a:prstGeom prst="snip2DiagRect">
            <a:avLst>
              <a:gd name="adj1" fmla="val 50000"/>
              <a:gd name="adj2" fmla="val 46305"/>
            </a:avLst>
          </a:prstGeom>
          <a:solidFill>
            <a:srgbClr val="BFBFB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2"/>
        <p:cNvGrpSpPr/>
        <p:nvPr/>
      </p:nvGrpSpPr>
      <p:grpSpPr>
        <a:xfrm>
          <a:off x="0" y="0"/>
          <a:ext cx="0" cy="0"/>
          <a:chOff x="0" y="0"/>
          <a:chExt cx="0" cy="0"/>
        </a:xfrm>
      </p:grpSpPr>
      <p:grpSp>
        <p:nvGrpSpPr>
          <p:cNvPr id="113" name="Google Shape;113;p21"/>
          <p:cNvGrpSpPr/>
          <p:nvPr/>
        </p:nvGrpSpPr>
        <p:grpSpPr>
          <a:xfrm>
            <a:off x="0" y="4614563"/>
            <a:ext cx="9144000" cy="528937"/>
            <a:chOff x="0" y="6152750"/>
            <a:chExt cx="12192000" cy="705250"/>
          </a:xfrm>
        </p:grpSpPr>
        <p:sp>
          <p:nvSpPr>
            <p:cNvPr id="114" name="Google Shape;114;p21"/>
            <p:cNvSpPr/>
            <p:nvPr/>
          </p:nvSpPr>
          <p:spPr>
            <a:xfrm>
              <a:off x="0" y="6152750"/>
              <a:ext cx="12192000" cy="705250"/>
            </a:xfrm>
            <a:prstGeom prst="rect">
              <a:avLst/>
            </a:prstGeom>
            <a:solidFill>
              <a:srgbClr val="1D7B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15" name="Google Shape;115;p21"/>
            <p:cNvSpPr txBox="1"/>
            <p:nvPr/>
          </p:nvSpPr>
          <p:spPr>
            <a:xfrm>
              <a:off x="838200" y="6311900"/>
              <a:ext cx="3599812" cy="369332"/>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a:solidFill>
                    <a:schemeClr val="lt1"/>
                  </a:solidFill>
                  <a:latin typeface="Calibri"/>
                  <a:ea typeface="Calibri"/>
                  <a:cs typeface="Calibri"/>
                  <a:sym typeface="Calibri"/>
                </a:rPr>
                <a:t>OWASP GLOBAL APPSEC - DC</a:t>
              </a:r>
              <a:endParaRPr sz="1100"/>
            </a:p>
          </p:txBody>
        </p:sp>
      </p:grpSp>
      <p:sp>
        <p:nvSpPr>
          <p:cNvPr id="116" name="Google Shape;116;p21"/>
          <p:cNvSpPr txBox="1">
            <a:spLocks noGrp="1"/>
          </p:cNvSpPr>
          <p:nvPr>
            <p:ph type="title"/>
          </p:nvPr>
        </p:nvSpPr>
        <p:spPr>
          <a:xfrm>
            <a:off x="628650" y="162028"/>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3300"/>
              <a:buFont typeface="Calibri"/>
              <a:buNone/>
              <a:defRPr b="1"/>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7" name="Google Shape;117;p21"/>
          <p:cNvSpPr txBox="1">
            <a:spLocks noGrp="1"/>
          </p:cNvSpPr>
          <p:nvPr>
            <p:ph type="sldNum" idx="12"/>
          </p:nvPr>
        </p:nvSpPr>
        <p:spPr>
          <a:xfrm>
            <a:off x="6457950" y="4732734"/>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a:solidFill>
                  <a:schemeClr val="lt1"/>
                </a:solidFill>
                <a:latin typeface="Calibri"/>
                <a:ea typeface="Calibri"/>
                <a:cs typeface="Calibri"/>
                <a:sym typeface="Calibri"/>
              </a:defRPr>
            </a:lvl1pPr>
            <a:lvl2pPr marL="0" lvl="1" indent="0" algn="r">
              <a:spcBef>
                <a:spcPts val="0"/>
              </a:spcBef>
              <a:buNone/>
              <a:defRPr sz="900">
                <a:solidFill>
                  <a:schemeClr val="lt1"/>
                </a:solidFill>
                <a:latin typeface="Calibri"/>
                <a:ea typeface="Calibri"/>
                <a:cs typeface="Calibri"/>
                <a:sym typeface="Calibri"/>
              </a:defRPr>
            </a:lvl2pPr>
            <a:lvl3pPr marL="0" lvl="2" indent="0" algn="r">
              <a:spcBef>
                <a:spcPts val="0"/>
              </a:spcBef>
              <a:buNone/>
              <a:defRPr sz="900">
                <a:solidFill>
                  <a:schemeClr val="lt1"/>
                </a:solidFill>
                <a:latin typeface="Calibri"/>
                <a:ea typeface="Calibri"/>
                <a:cs typeface="Calibri"/>
                <a:sym typeface="Calibri"/>
              </a:defRPr>
            </a:lvl3pPr>
            <a:lvl4pPr marL="0" lvl="3" indent="0" algn="r">
              <a:spcBef>
                <a:spcPts val="0"/>
              </a:spcBef>
              <a:buNone/>
              <a:defRPr sz="900">
                <a:solidFill>
                  <a:schemeClr val="lt1"/>
                </a:solidFill>
                <a:latin typeface="Calibri"/>
                <a:ea typeface="Calibri"/>
                <a:cs typeface="Calibri"/>
                <a:sym typeface="Calibri"/>
              </a:defRPr>
            </a:lvl4pPr>
            <a:lvl5pPr marL="0" lvl="4" indent="0" algn="r">
              <a:spcBef>
                <a:spcPts val="0"/>
              </a:spcBef>
              <a:buNone/>
              <a:defRPr sz="900">
                <a:solidFill>
                  <a:schemeClr val="lt1"/>
                </a:solidFill>
                <a:latin typeface="Calibri"/>
                <a:ea typeface="Calibri"/>
                <a:cs typeface="Calibri"/>
                <a:sym typeface="Calibri"/>
              </a:defRPr>
            </a:lvl5pPr>
            <a:lvl6pPr marL="0" lvl="5" indent="0" algn="r">
              <a:spcBef>
                <a:spcPts val="0"/>
              </a:spcBef>
              <a:buNone/>
              <a:defRPr sz="900">
                <a:solidFill>
                  <a:schemeClr val="lt1"/>
                </a:solidFill>
                <a:latin typeface="Calibri"/>
                <a:ea typeface="Calibri"/>
                <a:cs typeface="Calibri"/>
                <a:sym typeface="Calibri"/>
              </a:defRPr>
            </a:lvl6pPr>
            <a:lvl7pPr marL="0" lvl="6" indent="0" algn="r">
              <a:spcBef>
                <a:spcPts val="0"/>
              </a:spcBef>
              <a:buNone/>
              <a:defRPr sz="900">
                <a:solidFill>
                  <a:schemeClr val="lt1"/>
                </a:solidFill>
                <a:latin typeface="Calibri"/>
                <a:ea typeface="Calibri"/>
                <a:cs typeface="Calibri"/>
                <a:sym typeface="Calibri"/>
              </a:defRPr>
            </a:lvl7pPr>
            <a:lvl8pPr marL="0" lvl="7" indent="0" algn="r">
              <a:spcBef>
                <a:spcPts val="0"/>
              </a:spcBef>
              <a:buNone/>
              <a:defRPr sz="900">
                <a:solidFill>
                  <a:schemeClr val="lt1"/>
                </a:solidFill>
                <a:latin typeface="Calibri"/>
                <a:ea typeface="Calibri"/>
                <a:cs typeface="Calibri"/>
                <a:sym typeface="Calibri"/>
              </a:defRPr>
            </a:lvl8pPr>
            <a:lvl9pPr marL="0" lvl="8" indent="0" algn="r">
              <a:spcBef>
                <a:spcPts val="0"/>
              </a:spcBef>
              <a:buNone/>
              <a:defRPr sz="9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8"/>
        <p:cNvGrpSpPr/>
        <p:nvPr/>
      </p:nvGrpSpPr>
      <p:grpSpPr>
        <a:xfrm>
          <a:off x="0" y="0"/>
          <a:ext cx="0" cy="0"/>
          <a:chOff x="0" y="0"/>
          <a:chExt cx="0" cy="0"/>
        </a:xfrm>
      </p:grpSpPr>
      <p:grpSp>
        <p:nvGrpSpPr>
          <p:cNvPr id="119" name="Google Shape;119;p22"/>
          <p:cNvGrpSpPr/>
          <p:nvPr/>
        </p:nvGrpSpPr>
        <p:grpSpPr>
          <a:xfrm>
            <a:off x="0" y="4614563"/>
            <a:ext cx="9144000" cy="528937"/>
            <a:chOff x="0" y="6152750"/>
            <a:chExt cx="12192000" cy="705250"/>
          </a:xfrm>
        </p:grpSpPr>
        <p:sp>
          <p:nvSpPr>
            <p:cNvPr id="120" name="Google Shape;120;p22"/>
            <p:cNvSpPr/>
            <p:nvPr/>
          </p:nvSpPr>
          <p:spPr>
            <a:xfrm>
              <a:off x="0" y="6152750"/>
              <a:ext cx="12192000" cy="705250"/>
            </a:xfrm>
            <a:prstGeom prst="rect">
              <a:avLst/>
            </a:prstGeom>
            <a:solidFill>
              <a:srgbClr val="1D7B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1" name="Google Shape;121;p22"/>
            <p:cNvSpPr txBox="1"/>
            <p:nvPr/>
          </p:nvSpPr>
          <p:spPr>
            <a:xfrm>
              <a:off x="838200" y="6311900"/>
              <a:ext cx="3599812" cy="369332"/>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a:solidFill>
                    <a:schemeClr val="lt1"/>
                  </a:solidFill>
                  <a:latin typeface="Calibri"/>
                  <a:ea typeface="Calibri"/>
                  <a:cs typeface="Calibri"/>
                  <a:sym typeface="Calibri"/>
                </a:rPr>
                <a:t>OWASP GLOBAL APPSEC - DC</a:t>
              </a:r>
              <a:endParaRPr sz="1100"/>
            </a:p>
          </p:txBody>
        </p:sp>
      </p:grpSp>
      <p:sp>
        <p:nvSpPr>
          <p:cNvPr id="122" name="Google Shape;122;p2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a:solidFill>
                  <a:schemeClr val="lt1"/>
                </a:solidFill>
                <a:latin typeface="Calibri"/>
                <a:ea typeface="Calibri"/>
                <a:cs typeface="Calibri"/>
                <a:sym typeface="Calibri"/>
              </a:defRPr>
            </a:lvl1pPr>
            <a:lvl2pPr marL="0" lvl="1" indent="0" algn="r">
              <a:spcBef>
                <a:spcPts val="0"/>
              </a:spcBef>
              <a:buNone/>
              <a:defRPr sz="900">
                <a:solidFill>
                  <a:schemeClr val="lt1"/>
                </a:solidFill>
                <a:latin typeface="Calibri"/>
                <a:ea typeface="Calibri"/>
                <a:cs typeface="Calibri"/>
                <a:sym typeface="Calibri"/>
              </a:defRPr>
            </a:lvl2pPr>
            <a:lvl3pPr marL="0" lvl="2" indent="0" algn="r">
              <a:spcBef>
                <a:spcPts val="0"/>
              </a:spcBef>
              <a:buNone/>
              <a:defRPr sz="900">
                <a:solidFill>
                  <a:schemeClr val="lt1"/>
                </a:solidFill>
                <a:latin typeface="Calibri"/>
                <a:ea typeface="Calibri"/>
                <a:cs typeface="Calibri"/>
                <a:sym typeface="Calibri"/>
              </a:defRPr>
            </a:lvl3pPr>
            <a:lvl4pPr marL="0" lvl="3" indent="0" algn="r">
              <a:spcBef>
                <a:spcPts val="0"/>
              </a:spcBef>
              <a:buNone/>
              <a:defRPr sz="900">
                <a:solidFill>
                  <a:schemeClr val="lt1"/>
                </a:solidFill>
                <a:latin typeface="Calibri"/>
                <a:ea typeface="Calibri"/>
                <a:cs typeface="Calibri"/>
                <a:sym typeface="Calibri"/>
              </a:defRPr>
            </a:lvl4pPr>
            <a:lvl5pPr marL="0" lvl="4" indent="0" algn="r">
              <a:spcBef>
                <a:spcPts val="0"/>
              </a:spcBef>
              <a:buNone/>
              <a:defRPr sz="900">
                <a:solidFill>
                  <a:schemeClr val="lt1"/>
                </a:solidFill>
                <a:latin typeface="Calibri"/>
                <a:ea typeface="Calibri"/>
                <a:cs typeface="Calibri"/>
                <a:sym typeface="Calibri"/>
              </a:defRPr>
            </a:lvl5pPr>
            <a:lvl6pPr marL="0" lvl="5" indent="0" algn="r">
              <a:spcBef>
                <a:spcPts val="0"/>
              </a:spcBef>
              <a:buNone/>
              <a:defRPr sz="900">
                <a:solidFill>
                  <a:schemeClr val="lt1"/>
                </a:solidFill>
                <a:latin typeface="Calibri"/>
                <a:ea typeface="Calibri"/>
                <a:cs typeface="Calibri"/>
                <a:sym typeface="Calibri"/>
              </a:defRPr>
            </a:lvl6pPr>
            <a:lvl7pPr marL="0" lvl="6" indent="0" algn="r">
              <a:spcBef>
                <a:spcPts val="0"/>
              </a:spcBef>
              <a:buNone/>
              <a:defRPr sz="900">
                <a:solidFill>
                  <a:schemeClr val="lt1"/>
                </a:solidFill>
                <a:latin typeface="Calibri"/>
                <a:ea typeface="Calibri"/>
                <a:cs typeface="Calibri"/>
                <a:sym typeface="Calibri"/>
              </a:defRPr>
            </a:lvl7pPr>
            <a:lvl8pPr marL="0" lvl="7" indent="0" algn="r">
              <a:spcBef>
                <a:spcPts val="0"/>
              </a:spcBef>
              <a:buNone/>
              <a:defRPr sz="900">
                <a:solidFill>
                  <a:schemeClr val="lt1"/>
                </a:solidFill>
                <a:latin typeface="Calibri"/>
                <a:ea typeface="Calibri"/>
                <a:cs typeface="Calibri"/>
                <a:sym typeface="Calibri"/>
              </a:defRPr>
            </a:lvl8pPr>
            <a:lvl9pPr marL="0" lvl="8" indent="0" algn="r">
              <a:spcBef>
                <a:spcPts val="0"/>
              </a:spcBef>
              <a:buNone/>
              <a:defRPr sz="9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3"/>
        <p:cNvGrpSpPr/>
        <p:nvPr/>
      </p:nvGrpSpPr>
      <p:grpSpPr>
        <a:xfrm>
          <a:off x="0" y="0"/>
          <a:ext cx="0" cy="0"/>
          <a:chOff x="0" y="0"/>
          <a:chExt cx="0" cy="0"/>
        </a:xfrm>
      </p:grpSpPr>
      <p:grpSp>
        <p:nvGrpSpPr>
          <p:cNvPr id="124" name="Google Shape;124;p23"/>
          <p:cNvGrpSpPr/>
          <p:nvPr/>
        </p:nvGrpSpPr>
        <p:grpSpPr>
          <a:xfrm>
            <a:off x="0" y="4614563"/>
            <a:ext cx="9144000" cy="528937"/>
            <a:chOff x="0" y="6152750"/>
            <a:chExt cx="12192000" cy="705250"/>
          </a:xfrm>
        </p:grpSpPr>
        <p:sp>
          <p:nvSpPr>
            <p:cNvPr id="125" name="Google Shape;125;p23"/>
            <p:cNvSpPr/>
            <p:nvPr/>
          </p:nvSpPr>
          <p:spPr>
            <a:xfrm>
              <a:off x="0" y="6152750"/>
              <a:ext cx="12192000" cy="705250"/>
            </a:xfrm>
            <a:prstGeom prst="rect">
              <a:avLst/>
            </a:prstGeom>
            <a:solidFill>
              <a:srgbClr val="1D7BD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26" name="Google Shape;126;p23"/>
            <p:cNvSpPr txBox="1"/>
            <p:nvPr/>
          </p:nvSpPr>
          <p:spPr>
            <a:xfrm>
              <a:off x="838200" y="6311900"/>
              <a:ext cx="3599812" cy="369332"/>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400" b="1">
                  <a:solidFill>
                    <a:schemeClr val="lt1"/>
                  </a:solidFill>
                  <a:latin typeface="Calibri"/>
                  <a:ea typeface="Calibri"/>
                  <a:cs typeface="Calibri"/>
                  <a:sym typeface="Calibri"/>
                </a:rPr>
                <a:t>OWASP GLOBAL APPSEC - DC</a:t>
              </a:r>
              <a:endParaRPr sz="1100"/>
            </a:p>
          </p:txBody>
        </p:sp>
      </p:grpSp>
      <p:sp>
        <p:nvSpPr>
          <p:cNvPr id="127" name="Google Shape;127;p23"/>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Calibri"/>
              <a:buNone/>
              <a:defRPr sz="2400" b="1"/>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8" name="Google Shape;128;p23"/>
          <p:cNvSpPr>
            <a:spLocks noGrp="1"/>
          </p:cNvSpPr>
          <p:nvPr>
            <p:ph type="pic" idx="2"/>
          </p:nvPr>
        </p:nvSpPr>
        <p:spPr>
          <a:xfrm>
            <a:off x="3887391" y="740569"/>
            <a:ext cx="4629150" cy="3655219"/>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129" name="Google Shape;129;p23"/>
          <p:cNvSpPr txBox="1">
            <a:spLocks noGrp="1"/>
          </p:cNvSpPr>
          <p:nvPr>
            <p:ph type="body" idx="1"/>
          </p:nvPr>
        </p:nvSpPr>
        <p:spPr>
          <a:xfrm>
            <a:off x="629841" y="1543050"/>
            <a:ext cx="2949178"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30" name="Google Shape;130;p2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sz="900">
                <a:solidFill>
                  <a:schemeClr val="lt1"/>
                </a:solidFill>
                <a:latin typeface="Calibri"/>
                <a:ea typeface="Calibri"/>
                <a:cs typeface="Calibri"/>
                <a:sym typeface="Calibri"/>
              </a:defRPr>
            </a:lvl1pPr>
            <a:lvl2pPr marL="0" lvl="1" indent="0" algn="r">
              <a:spcBef>
                <a:spcPts val="0"/>
              </a:spcBef>
              <a:buNone/>
              <a:defRPr sz="900">
                <a:solidFill>
                  <a:schemeClr val="lt1"/>
                </a:solidFill>
                <a:latin typeface="Calibri"/>
                <a:ea typeface="Calibri"/>
                <a:cs typeface="Calibri"/>
                <a:sym typeface="Calibri"/>
              </a:defRPr>
            </a:lvl2pPr>
            <a:lvl3pPr marL="0" lvl="2" indent="0" algn="r">
              <a:spcBef>
                <a:spcPts val="0"/>
              </a:spcBef>
              <a:buNone/>
              <a:defRPr sz="900">
                <a:solidFill>
                  <a:schemeClr val="lt1"/>
                </a:solidFill>
                <a:latin typeface="Calibri"/>
                <a:ea typeface="Calibri"/>
                <a:cs typeface="Calibri"/>
                <a:sym typeface="Calibri"/>
              </a:defRPr>
            </a:lvl3pPr>
            <a:lvl4pPr marL="0" lvl="3" indent="0" algn="r">
              <a:spcBef>
                <a:spcPts val="0"/>
              </a:spcBef>
              <a:buNone/>
              <a:defRPr sz="900">
                <a:solidFill>
                  <a:schemeClr val="lt1"/>
                </a:solidFill>
                <a:latin typeface="Calibri"/>
                <a:ea typeface="Calibri"/>
                <a:cs typeface="Calibri"/>
                <a:sym typeface="Calibri"/>
              </a:defRPr>
            </a:lvl4pPr>
            <a:lvl5pPr marL="0" lvl="4" indent="0" algn="r">
              <a:spcBef>
                <a:spcPts val="0"/>
              </a:spcBef>
              <a:buNone/>
              <a:defRPr sz="900">
                <a:solidFill>
                  <a:schemeClr val="lt1"/>
                </a:solidFill>
                <a:latin typeface="Calibri"/>
                <a:ea typeface="Calibri"/>
                <a:cs typeface="Calibri"/>
                <a:sym typeface="Calibri"/>
              </a:defRPr>
            </a:lvl5pPr>
            <a:lvl6pPr marL="0" lvl="5" indent="0" algn="r">
              <a:spcBef>
                <a:spcPts val="0"/>
              </a:spcBef>
              <a:buNone/>
              <a:defRPr sz="900">
                <a:solidFill>
                  <a:schemeClr val="lt1"/>
                </a:solidFill>
                <a:latin typeface="Calibri"/>
                <a:ea typeface="Calibri"/>
                <a:cs typeface="Calibri"/>
                <a:sym typeface="Calibri"/>
              </a:defRPr>
            </a:lvl6pPr>
            <a:lvl7pPr marL="0" lvl="6" indent="0" algn="r">
              <a:spcBef>
                <a:spcPts val="0"/>
              </a:spcBef>
              <a:buNone/>
              <a:defRPr sz="900">
                <a:solidFill>
                  <a:schemeClr val="lt1"/>
                </a:solidFill>
                <a:latin typeface="Calibri"/>
                <a:ea typeface="Calibri"/>
                <a:cs typeface="Calibri"/>
                <a:sym typeface="Calibri"/>
              </a:defRPr>
            </a:lvl7pPr>
            <a:lvl8pPr marL="0" lvl="7" indent="0" algn="r">
              <a:spcBef>
                <a:spcPts val="0"/>
              </a:spcBef>
              <a:buNone/>
              <a:defRPr sz="900">
                <a:solidFill>
                  <a:schemeClr val="lt1"/>
                </a:solidFill>
                <a:latin typeface="Calibri"/>
                <a:ea typeface="Calibri"/>
                <a:cs typeface="Calibri"/>
                <a:sym typeface="Calibri"/>
              </a:defRPr>
            </a:lvl8pPr>
            <a:lvl9pPr marL="0" lvl="8" indent="0" algn="r">
              <a:spcBef>
                <a:spcPts val="0"/>
              </a:spcBef>
              <a:buNone/>
              <a:defRPr sz="9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Right Side 1/2 Text Layout">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xmlns="" id="{7550EBCA-7A2B-47AD-AFC2-682FB9217EC5}"/>
              </a:ext>
            </a:extLst>
          </p:cNvPr>
          <p:cNvSpPr>
            <a:spLocks noGrp="1"/>
          </p:cNvSpPr>
          <p:nvPr>
            <p:ph type="body" sz="quarter" idx="17" hasCustomPrompt="1"/>
          </p:nvPr>
        </p:nvSpPr>
        <p:spPr>
          <a:xfrm>
            <a:off x="4410075" y="1103710"/>
            <a:ext cx="4448175" cy="3353990"/>
          </a:xfrm>
          <a:prstGeom prst="rect">
            <a:avLst/>
          </a:prstGeom>
        </p:spPr>
        <p:txBody>
          <a:bodyPr>
            <a:normAutofit/>
          </a:bodyPr>
          <a:lstStyle>
            <a:lvl1pPr marL="257175" indent="-257175">
              <a:lnSpc>
                <a:spcPct val="100000"/>
              </a:lnSpc>
              <a:buFont typeface="Wingdings" panose="05000000000000000000" pitchFamily="2" charset="2"/>
              <a:buChar char="§"/>
              <a:defRPr lang="en-US" sz="1500" kern="1200" dirty="0" smtClean="0">
                <a:solidFill>
                  <a:schemeClr val="tx1">
                    <a:lumMod val="65000"/>
                    <a:lumOff val="3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57175">
              <a:lnSpc>
                <a:spcPct val="100000"/>
              </a:lnSpc>
              <a:buFont typeface="Wingdings" panose="05000000000000000000" pitchFamily="2" charset="2"/>
              <a:buChar char="§"/>
              <a:defRPr lang="en-US" sz="1350" kern="1200" dirty="0" smtClean="0">
                <a:solidFill>
                  <a:schemeClr val="tx1">
                    <a:lumMod val="65000"/>
                    <a:lumOff val="35000"/>
                  </a:schemeClr>
                </a:solidFill>
                <a:latin typeface="Open Sans Light" panose="020B0306030504020204" pitchFamily="34" charset="0"/>
                <a:ea typeface="Open Sans Light" panose="020B0306030504020204" pitchFamily="34" charset="0"/>
                <a:cs typeface="Open Sans Light" panose="020B0306030504020204" pitchFamily="34" charset="0"/>
              </a:defRPr>
            </a:lvl2pPr>
            <a:lvl3pPr marL="1028700" indent="-257175">
              <a:lnSpc>
                <a:spcPct val="100000"/>
              </a:lnSpc>
              <a:buFont typeface="Wingdings" panose="05000000000000000000" pitchFamily="2" charset="2"/>
              <a:buChar char="§"/>
              <a:defRPr lang="en-US" sz="1200" kern="1200" dirty="0" smtClean="0">
                <a:solidFill>
                  <a:schemeClr val="tx1">
                    <a:lumMod val="65000"/>
                    <a:lumOff val="35000"/>
                  </a:schemeClr>
                </a:solidFill>
                <a:latin typeface="Open Sans Light" panose="020B0306030504020204" pitchFamily="34" charset="0"/>
                <a:ea typeface="Open Sans Light" panose="020B0306030504020204" pitchFamily="34" charset="0"/>
                <a:cs typeface="Open Sans Light" panose="020B0306030504020204" pitchFamily="34" charset="0"/>
              </a:defRPr>
            </a:lvl3pPr>
            <a:lvl4pPr marL="1371600" indent="-257175">
              <a:lnSpc>
                <a:spcPct val="100000"/>
              </a:lnSpc>
              <a:buFont typeface="Wingdings" panose="05000000000000000000" pitchFamily="2" charset="2"/>
              <a:buChar char="§"/>
              <a:defRPr lang="en-US" sz="1200" kern="1200" dirty="0" smtClean="0">
                <a:solidFill>
                  <a:schemeClr val="tx1">
                    <a:lumMod val="65000"/>
                    <a:lumOff val="35000"/>
                  </a:schemeClr>
                </a:solidFill>
                <a:latin typeface="Open Sans Light" panose="020B0306030504020204" pitchFamily="34" charset="0"/>
                <a:ea typeface="Open Sans Light" panose="020B0306030504020204" pitchFamily="34" charset="0"/>
                <a:cs typeface="Open Sans Light" panose="020B0306030504020204" pitchFamily="34" charset="0"/>
              </a:defRPr>
            </a:lvl4pPr>
            <a:lvl5pPr marL="1714500" indent="-257175">
              <a:lnSpc>
                <a:spcPct val="100000"/>
              </a:lnSpc>
              <a:buFont typeface="Wingdings" panose="05000000000000000000" pitchFamily="2" charset="2"/>
              <a:buChar char="§"/>
              <a:defRPr lang="en-US" sz="1050" kern="1200" dirty="0">
                <a:solidFill>
                  <a:schemeClr val="tx1">
                    <a:lumMod val="65000"/>
                    <a:lumOff val="35000"/>
                  </a:schemeClr>
                </a:solidFill>
                <a:latin typeface="Open Sans Light" panose="020B0306030504020204" pitchFamily="34" charset="0"/>
                <a:ea typeface="Open Sans Light" panose="020B0306030504020204" pitchFamily="34" charset="0"/>
                <a:cs typeface="Open Sans Light" panose="020B0306030504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a:extLst>
              <a:ext uri="{FF2B5EF4-FFF2-40B4-BE49-F238E27FC236}">
                <a16:creationId xmlns:a16="http://schemas.microsoft.com/office/drawing/2014/main" xmlns="" id="{56E27F81-6CA2-4185-B6AC-15DDC7C024AC}"/>
              </a:ext>
            </a:extLst>
          </p:cNvPr>
          <p:cNvSpPr>
            <a:spLocks noGrp="1"/>
          </p:cNvSpPr>
          <p:nvPr>
            <p:ph type="title" hasCustomPrompt="1"/>
          </p:nvPr>
        </p:nvSpPr>
        <p:spPr>
          <a:xfrm>
            <a:off x="349572" y="298277"/>
            <a:ext cx="8002955" cy="457200"/>
          </a:xfrm>
          <a:prstGeom prst="rect">
            <a:avLst/>
          </a:prstGeom>
        </p:spPr>
        <p:txBody>
          <a:bodyPr vert="horz" lIns="91440" tIns="45720" rIns="91440" bIns="45720" rtlCol="0" anchor="t">
            <a:normAutofit/>
          </a:bodyPr>
          <a:lstStyle>
            <a:lvl1pPr algn="l">
              <a:defRPr lang="en-US" sz="2400" b="1" kern="1200" dirty="0">
                <a:solidFill>
                  <a:srgbClr val="006B81"/>
                </a:solidFill>
                <a:latin typeface="Gotham Bold"/>
                <a:ea typeface="Roboto" panose="02000000000000000000" pitchFamily="2" charset="0"/>
                <a:cs typeface="Gotham Bold"/>
              </a:defRPr>
            </a:lvl1pPr>
          </a:lstStyle>
          <a:p>
            <a:r>
              <a:rPr lang="en-US" dirty="0"/>
              <a:t>ENTER YOUR SLIDE TITLE</a:t>
            </a:r>
          </a:p>
        </p:txBody>
      </p:sp>
    </p:spTree>
    <p:extLst>
      <p:ext uri="{BB962C8B-B14F-4D97-AF65-F5344CB8AC3E}">
        <p14:creationId xmlns:p14="http://schemas.microsoft.com/office/powerpoint/2010/main" val="307110169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5F7FC"/>
            </a:gs>
            <a:gs pos="65000">
              <a:srgbClr val="F5F7FC"/>
            </a:gs>
            <a:gs pos="100000">
              <a:srgbClr val="D8D8D8"/>
            </a:gs>
          </a:gsLst>
          <a:path path="circle">
            <a:fillToRect r="100000" b="100000"/>
          </a:path>
          <a:tileRect l="-100000" t="-100000"/>
        </a:gra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162028"/>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1"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3" r:id="rId3"/>
    <p:sldLayoutId id="2147483665" r:id="rId4"/>
    <p:sldLayoutId id="2147483666" r:id="rId5"/>
    <p:sldLayoutId id="2147483667" r:id="rId6"/>
    <p:sldLayoutId id="2147483668" r:id="rId7"/>
    <p:sldLayoutId id="2147483671" r:id="rId8"/>
  </p:sldLayoutIdLst>
  <mc:AlternateContent xmlns:mc="http://schemas.openxmlformats.org/markup-compatibility/2006">
    <mc:Choice xmlns:p14="http://schemas.microsoft.com/office/powerpoint/2010/main" Requires="p14">
      <p:transition p14:dur="0"/>
    </mc:Choice>
    <mc:Fallback>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8.tif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6.tiff"/><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4"/>
          <p:cNvSpPr txBox="1">
            <a:spLocks noGrp="1"/>
          </p:cNvSpPr>
          <p:nvPr>
            <p:ph type="ctrTitle"/>
          </p:nvPr>
        </p:nvSpPr>
        <p:spPr>
          <a:xfrm>
            <a:off x="1864965" y="1285876"/>
            <a:ext cx="5107335" cy="1525920"/>
          </a:xfrm>
          <a:prstGeom prst="rect">
            <a:avLst/>
          </a:prstGeom>
          <a:noFill/>
          <a:ln>
            <a:noFill/>
          </a:ln>
        </p:spPr>
        <p:txBody>
          <a:bodyPr spcFirstLastPara="1" wrap="square" lIns="68575" tIns="34275" rIns="68575" bIns="34275" anchor="b" anchorCtr="0">
            <a:noAutofit/>
          </a:bodyPr>
          <a:lstStyle/>
          <a:p>
            <a:pPr marL="0" lvl="0" indent="0" algn="ctr" rtl="0">
              <a:lnSpc>
                <a:spcPct val="90000"/>
              </a:lnSpc>
              <a:spcBef>
                <a:spcPts val="0"/>
              </a:spcBef>
              <a:spcAft>
                <a:spcPts val="0"/>
              </a:spcAft>
              <a:buClr>
                <a:schemeClr val="dk1"/>
              </a:buClr>
              <a:buSzPts val="4100"/>
              <a:buFont typeface="Calibri"/>
              <a:buNone/>
            </a:pPr>
            <a:r>
              <a:rPr lang="en" sz="4100" dirty="0"/>
              <a:t>OWASP </a:t>
            </a:r>
            <a:br>
              <a:rPr lang="en" sz="4100" dirty="0"/>
            </a:br>
            <a:r>
              <a:rPr lang="en" sz="4100" dirty="0"/>
              <a:t>Software Assurance Maturity Model (SAMM)</a:t>
            </a:r>
            <a:endParaRPr sz="1100" dirty="0"/>
          </a:p>
        </p:txBody>
      </p:sp>
      <p:sp>
        <p:nvSpPr>
          <p:cNvPr id="136" name="Google Shape;136;p24"/>
          <p:cNvSpPr txBox="1">
            <a:spLocks noGrp="1"/>
          </p:cNvSpPr>
          <p:nvPr>
            <p:ph type="subTitle" idx="1"/>
          </p:nvPr>
        </p:nvSpPr>
        <p:spPr>
          <a:xfrm>
            <a:off x="1864965" y="2571750"/>
            <a:ext cx="4592985" cy="1768808"/>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chemeClr val="dk1"/>
              </a:buClr>
              <a:buSzPts val="1800"/>
              <a:buNone/>
            </a:pPr>
            <a:endParaRPr sz="1100" dirty="0"/>
          </a:p>
          <a:p>
            <a:pPr marL="0" lvl="0" indent="0" algn="ctr" rtl="0">
              <a:lnSpc>
                <a:spcPct val="90000"/>
              </a:lnSpc>
              <a:spcBef>
                <a:spcPts val="800"/>
              </a:spcBef>
              <a:spcAft>
                <a:spcPts val="0"/>
              </a:spcAft>
              <a:buClr>
                <a:schemeClr val="dk1"/>
              </a:buClr>
              <a:buSzPts val="1800"/>
              <a:buNone/>
            </a:pPr>
            <a:endParaRPr sz="1100" dirty="0"/>
          </a:p>
          <a:p>
            <a:pPr marL="0" lvl="0" indent="0" algn="ctr" rtl="0">
              <a:lnSpc>
                <a:spcPct val="90000"/>
              </a:lnSpc>
              <a:spcBef>
                <a:spcPts val="800"/>
              </a:spcBef>
              <a:spcAft>
                <a:spcPts val="0"/>
              </a:spcAft>
              <a:buClr>
                <a:schemeClr val="dk1"/>
              </a:buClr>
              <a:buSzPts val="1800"/>
              <a:buNone/>
            </a:pPr>
            <a:r>
              <a:rPr lang="nl-BE" sz="1400" dirty="0"/>
              <a:t>Sebastien Deleersnyder</a:t>
            </a:r>
            <a:endParaRPr sz="1400" dirty="0"/>
          </a:p>
          <a:p>
            <a:pPr marL="0" lvl="0" indent="0" algn="ctr" rtl="0">
              <a:lnSpc>
                <a:spcPct val="90000"/>
              </a:lnSpc>
              <a:spcBef>
                <a:spcPts val="800"/>
              </a:spcBef>
              <a:spcAft>
                <a:spcPts val="0"/>
              </a:spcAft>
              <a:buClr>
                <a:schemeClr val="dk1"/>
              </a:buClr>
              <a:buSzPts val="1800"/>
              <a:buNone/>
            </a:pPr>
            <a:r>
              <a:rPr lang="en" sz="1100" dirty="0"/>
              <a:t>SAMM Project Team</a:t>
            </a:r>
            <a:endParaRPr sz="1100" dirty="0"/>
          </a:p>
          <a:p>
            <a:pPr marL="0" lvl="0" indent="0" algn="ctr" rtl="0">
              <a:lnSpc>
                <a:spcPct val="90000"/>
              </a:lnSpc>
              <a:spcBef>
                <a:spcPts val="800"/>
              </a:spcBef>
              <a:spcAft>
                <a:spcPts val="0"/>
              </a:spcAft>
              <a:buClr>
                <a:schemeClr val="dk1"/>
              </a:buClr>
              <a:buSzPts val="1800"/>
              <a:buNone/>
            </a:pPr>
            <a:r>
              <a:rPr lang="en" sz="1100" dirty="0"/>
              <a:t>September 2019</a:t>
            </a:r>
            <a:endParaRPr sz="1100"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49"/>
          <p:cNvSpPr txBox="1">
            <a:spLocks noGrp="1"/>
          </p:cNvSpPr>
          <p:nvPr>
            <p:ph type="title"/>
          </p:nvPr>
        </p:nvSpPr>
        <p:spPr>
          <a:xfrm>
            <a:off x="628650" y="162028"/>
            <a:ext cx="7886700" cy="994200"/>
          </a:xfrm>
          <a:prstGeom prst="rect">
            <a:avLst/>
          </a:prstGeom>
        </p:spPr>
        <p:txBody>
          <a:bodyPr spcFirstLastPara="1" wrap="square" lIns="68575" tIns="34275" rIns="68575" bIns="34275" anchor="ctr" anchorCtr="0">
            <a:noAutofit/>
          </a:bodyPr>
          <a:lstStyle/>
          <a:p>
            <a:pPr marL="0" lvl="0" indent="0" rtl="0">
              <a:spcBef>
                <a:spcPts val="0"/>
              </a:spcBef>
              <a:spcAft>
                <a:spcPts val="0"/>
              </a:spcAft>
              <a:buNone/>
            </a:pPr>
            <a:r>
              <a:rPr lang="nl-BE" dirty="0"/>
              <a:t>SAMM newsletter</a:t>
            </a:r>
            <a:endParaRPr dirty="0"/>
          </a:p>
        </p:txBody>
      </p:sp>
      <p:sp>
        <p:nvSpPr>
          <p:cNvPr id="2" name="Rectangle 1">
            <a:extLst>
              <a:ext uri="{FF2B5EF4-FFF2-40B4-BE49-F238E27FC236}">
                <a16:creationId xmlns:a16="http://schemas.microsoft.com/office/drawing/2014/main" xmlns="" id="{CE88A0DF-0421-CF4D-902B-BC5E1C7BA174}"/>
              </a:ext>
            </a:extLst>
          </p:cNvPr>
          <p:cNvSpPr/>
          <p:nvPr/>
        </p:nvSpPr>
        <p:spPr>
          <a:xfrm>
            <a:off x="5453079" y="3870077"/>
            <a:ext cx="2222083" cy="400110"/>
          </a:xfrm>
          <a:prstGeom prst="rect">
            <a:avLst/>
          </a:prstGeom>
        </p:spPr>
        <p:txBody>
          <a:bodyPr wrap="none">
            <a:spAutoFit/>
          </a:bodyPr>
          <a:lstStyle/>
          <a:p>
            <a:r>
              <a:rPr lang="en-US" sz="2000" dirty="0" err="1"/>
              <a:t>eepurl.com</a:t>
            </a:r>
            <a:r>
              <a:rPr lang="en-US" sz="2000" dirty="0"/>
              <a:t>/gl9fb9</a:t>
            </a:r>
          </a:p>
        </p:txBody>
      </p:sp>
      <p:pic>
        <p:nvPicPr>
          <p:cNvPr id="5" name="Picture 4">
            <a:extLst>
              <a:ext uri="{FF2B5EF4-FFF2-40B4-BE49-F238E27FC236}">
                <a16:creationId xmlns:a16="http://schemas.microsoft.com/office/drawing/2014/main" xmlns="" id="{B1620AB2-5973-2F42-86C7-B835598E15D2}"/>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708894" y="294248"/>
            <a:ext cx="1710455" cy="464674"/>
          </a:xfrm>
          <a:prstGeom prst="rect">
            <a:avLst/>
          </a:prstGeom>
        </p:spPr>
      </p:pic>
      <p:pic>
        <p:nvPicPr>
          <p:cNvPr id="6" name="Picture 5">
            <a:extLst>
              <a:ext uri="{FF2B5EF4-FFF2-40B4-BE49-F238E27FC236}">
                <a16:creationId xmlns:a16="http://schemas.microsoft.com/office/drawing/2014/main" xmlns="" id="{B1D37167-490E-DA4C-81EE-49426C51ADC8}"/>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5147619" y="891141"/>
            <a:ext cx="2833007" cy="2833007"/>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49"/>
          <p:cNvSpPr txBox="1">
            <a:spLocks noGrp="1"/>
          </p:cNvSpPr>
          <p:nvPr>
            <p:ph type="title"/>
          </p:nvPr>
        </p:nvSpPr>
        <p:spPr>
          <a:xfrm>
            <a:off x="628650" y="162028"/>
            <a:ext cx="7886700" cy="994200"/>
          </a:xfrm>
          <a:prstGeom prst="rect">
            <a:avLst/>
          </a:prstGeom>
        </p:spPr>
        <p:txBody>
          <a:bodyPr spcFirstLastPara="1" wrap="square" lIns="68575" tIns="34275" rIns="68575" bIns="34275" anchor="ctr" anchorCtr="0">
            <a:noAutofit/>
          </a:bodyPr>
          <a:lstStyle/>
          <a:p>
            <a:pPr marL="0" lvl="0" indent="0" rtl="0">
              <a:spcBef>
                <a:spcPts val="0"/>
              </a:spcBef>
              <a:spcAft>
                <a:spcPts val="0"/>
              </a:spcAft>
              <a:buNone/>
            </a:pPr>
            <a:r>
              <a:rPr lang="nl-BE" dirty="0"/>
              <a:t>Thank you</a:t>
            </a:r>
            <a:endParaRPr dirty="0"/>
          </a:p>
        </p:txBody>
      </p:sp>
      <p:sp>
        <p:nvSpPr>
          <p:cNvPr id="2" name="Rectangle 1">
            <a:extLst>
              <a:ext uri="{FF2B5EF4-FFF2-40B4-BE49-F238E27FC236}">
                <a16:creationId xmlns:a16="http://schemas.microsoft.com/office/drawing/2014/main" xmlns="" id="{CE88A0DF-0421-CF4D-902B-BC5E1C7BA174}"/>
              </a:ext>
            </a:extLst>
          </p:cNvPr>
          <p:cNvSpPr/>
          <p:nvPr/>
        </p:nvSpPr>
        <p:spPr>
          <a:xfrm>
            <a:off x="2438242" y="2441121"/>
            <a:ext cx="4267515" cy="584775"/>
          </a:xfrm>
          <a:prstGeom prst="rect">
            <a:avLst/>
          </a:prstGeom>
        </p:spPr>
        <p:txBody>
          <a:bodyPr wrap="none">
            <a:spAutoFit/>
          </a:bodyPr>
          <a:lstStyle/>
          <a:p>
            <a:r>
              <a:rPr lang="en-US" sz="3200" dirty="0"/>
              <a:t>info@owaspsamm.org</a:t>
            </a:r>
          </a:p>
        </p:txBody>
      </p:sp>
    </p:spTree>
    <p:extLst>
      <p:ext uri="{BB962C8B-B14F-4D97-AF65-F5344CB8AC3E}">
        <p14:creationId xmlns:p14="http://schemas.microsoft.com/office/powerpoint/2010/main" val="274984484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a:t>Sebastien Deleersnyder</a:t>
            </a:r>
          </a:p>
        </p:txBody>
      </p:sp>
      <p:sp>
        <p:nvSpPr>
          <p:cNvPr id="7" name="Text Placeholder 6"/>
          <p:cNvSpPr>
            <a:spLocks noGrp="1"/>
          </p:cNvSpPr>
          <p:nvPr>
            <p:ph type="body" idx="1"/>
          </p:nvPr>
        </p:nvSpPr>
        <p:spPr>
          <a:xfrm>
            <a:off x="2914650" y="1717968"/>
            <a:ext cx="5600700" cy="3263504"/>
          </a:xfrm>
        </p:spPr>
        <p:txBody>
          <a:bodyPr/>
          <a:lstStyle/>
          <a:p>
            <a:r>
              <a:rPr lang="en-US" dirty="0"/>
              <a:t>CEO Toreon</a:t>
            </a:r>
          </a:p>
          <a:p>
            <a:endParaRPr lang="en-US" dirty="0"/>
          </a:p>
          <a:p>
            <a:r>
              <a:rPr lang="en-US" dirty="0"/>
              <a:t>Belgian OWASP chapter founder</a:t>
            </a:r>
          </a:p>
          <a:p>
            <a:r>
              <a:rPr lang="en-US" dirty="0"/>
              <a:t>SAMM project co-leader</a:t>
            </a:r>
          </a:p>
          <a:p>
            <a:pPr marL="139700" indent="0">
              <a:buNone/>
            </a:pPr>
            <a:endParaRPr lang="en-GB" dirty="0"/>
          </a:p>
        </p:txBody>
      </p:sp>
      <p:pic>
        <p:nvPicPr>
          <p:cNvPr id="3" name="Picture 2" descr="A person wearing a suit and tie smiling at the camera&#10;&#10;Description automatically generated">
            <a:extLst>
              <a:ext uri="{FF2B5EF4-FFF2-40B4-BE49-F238E27FC236}">
                <a16:creationId xmlns:a16="http://schemas.microsoft.com/office/drawing/2014/main" xmlns="" id="{7F52573D-7CD8-F64C-A651-FBAF1225BC92}"/>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628650" y="1632857"/>
            <a:ext cx="1877785" cy="1877785"/>
          </a:xfrm>
          <a:prstGeom prst="rect">
            <a:avLst/>
          </a:prstGeom>
        </p:spPr>
      </p:pic>
    </p:spTree>
    <p:extLst>
      <p:ext uri="{BB962C8B-B14F-4D97-AF65-F5344CB8AC3E}">
        <p14:creationId xmlns:p14="http://schemas.microsoft.com/office/powerpoint/2010/main" val="4755852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9"/>
          <p:cNvSpPr txBox="1">
            <a:spLocks noGrp="1"/>
          </p:cNvSpPr>
          <p:nvPr>
            <p:ph type="title"/>
          </p:nvPr>
        </p:nvSpPr>
        <p:spPr>
          <a:xfrm>
            <a:off x="628650" y="162028"/>
            <a:ext cx="7886700" cy="994172"/>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3300"/>
              <a:buFont typeface="Calibri"/>
              <a:buNone/>
            </a:pPr>
            <a:r>
              <a:rPr lang="en" sz="3000"/>
              <a:t>What is SAMM?</a:t>
            </a:r>
            <a:endParaRPr sz="3000"/>
          </a:p>
        </p:txBody>
      </p:sp>
      <p:sp>
        <p:nvSpPr>
          <p:cNvPr id="198" name="Google Shape;198;p29"/>
          <p:cNvSpPr txBox="1">
            <a:spLocks noGrp="1"/>
          </p:cNvSpPr>
          <p:nvPr>
            <p:ph type="body" idx="1"/>
          </p:nvPr>
        </p:nvSpPr>
        <p:spPr>
          <a:xfrm>
            <a:off x="628650" y="1156200"/>
            <a:ext cx="7509600" cy="3232500"/>
          </a:xfrm>
          <a:prstGeom prst="rect">
            <a:avLst/>
          </a:prstGeom>
          <a:noFill/>
          <a:ln>
            <a:noFill/>
          </a:ln>
        </p:spPr>
        <p:txBody>
          <a:bodyPr spcFirstLastPara="1" wrap="square" lIns="68575" tIns="34275" rIns="68575" bIns="34275" anchor="t" anchorCtr="0">
            <a:noAutofit/>
          </a:bodyPr>
          <a:lstStyle/>
          <a:p>
            <a:pPr marL="279400" lvl="0" indent="-241300" algn="l" rtl="0">
              <a:lnSpc>
                <a:spcPct val="100000"/>
              </a:lnSpc>
              <a:spcBef>
                <a:spcPts val="0"/>
              </a:spcBef>
              <a:spcAft>
                <a:spcPts val="0"/>
              </a:spcAft>
              <a:buClr>
                <a:schemeClr val="dk1"/>
              </a:buClr>
              <a:buSzPts val="2100"/>
              <a:buNone/>
            </a:pPr>
            <a:endParaRPr sz="1800" i="1" dirty="0"/>
          </a:p>
          <a:p>
            <a:pPr marL="279400" lvl="0" indent="-241300" algn="l" rtl="0">
              <a:lnSpc>
                <a:spcPct val="100000"/>
              </a:lnSpc>
              <a:spcBef>
                <a:spcPts val="0"/>
              </a:spcBef>
              <a:spcAft>
                <a:spcPts val="0"/>
              </a:spcAft>
              <a:buClr>
                <a:schemeClr val="dk1"/>
              </a:buClr>
              <a:buSzPts val="2100"/>
              <a:buNone/>
            </a:pPr>
            <a:endParaRPr sz="1800" i="1" dirty="0"/>
          </a:p>
          <a:p>
            <a:pPr marL="279400" lvl="0" indent="-241300">
              <a:lnSpc>
                <a:spcPct val="100000"/>
              </a:lnSpc>
              <a:spcBef>
                <a:spcPts val="0"/>
              </a:spcBef>
              <a:buSzPts val="2100"/>
              <a:buNone/>
            </a:pPr>
            <a:r>
              <a:rPr lang="en-US" dirty="0"/>
              <a:t>The prime maturity model for software assurance that provides an effective and measurable way for all types of organizations to analyze and improve their software security posture.</a:t>
            </a:r>
            <a:endParaRPr sz="1800" i="1" dirty="0"/>
          </a:p>
          <a:p>
            <a:pPr marL="279400" lvl="0" indent="-241300" algn="l" rtl="0">
              <a:lnSpc>
                <a:spcPct val="100000"/>
              </a:lnSpc>
              <a:spcBef>
                <a:spcPts val="0"/>
              </a:spcBef>
              <a:spcAft>
                <a:spcPts val="0"/>
              </a:spcAft>
              <a:buClr>
                <a:schemeClr val="dk1"/>
              </a:buClr>
              <a:buSzPts val="2100"/>
              <a:buNone/>
            </a:pPr>
            <a:endParaRPr sz="1800" i="1" dirty="0"/>
          </a:p>
          <a:p>
            <a:pPr marL="457200" lvl="0" indent="0" algn="l" rtl="0">
              <a:lnSpc>
                <a:spcPct val="100000"/>
              </a:lnSpc>
              <a:spcBef>
                <a:spcPts val="0"/>
              </a:spcBef>
              <a:spcAft>
                <a:spcPts val="0"/>
              </a:spcAft>
              <a:buNone/>
            </a:pPr>
            <a:endParaRPr sz="1800" dirty="0"/>
          </a:p>
          <a:p>
            <a:pPr marL="457200" lvl="0" indent="0" algn="l" rtl="0">
              <a:lnSpc>
                <a:spcPct val="100000"/>
              </a:lnSpc>
              <a:spcBef>
                <a:spcPts val="0"/>
              </a:spcBef>
              <a:spcAft>
                <a:spcPts val="0"/>
              </a:spcAft>
              <a:buNone/>
            </a:pPr>
            <a:endParaRPr sz="1800" dirty="0"/>
          </a:p>
          <a:p>
            <a:pPr marL="0" lvl="0" indent="0" algn="l" rtl="0">
              <a:lnSpc>
                <a:spcPct val="100000"/>
              </a:lnSpc>
              <a:spcBef>
                <a:spcPts val="0"/>
              </a:spcBef>
              <a:spcAft>
                <a:spcPts val="0"/>
              </a:spcAft>
              <a:buNone/>
            </a:pPr>
            <a:endParaRPr sz="1800" dirty="0"/>
          </a:p>
        </p:txBody>
      </p:sp>
      <p:pic>
        <p:nvPicPr>
          <p:cNvPr id="199" name="Google Shape;199;p29"/>
          <p:cNvPicPr preferRelativeResize="0"/>
          <p:nvPr/>
        </p:nvPicPr>
        <p:blipFill>
          <a:blip r:embed="rId3" cstate="print">
            <a:alphaModFix/>
            <a:extLst>
              <a:ext uri="{28A0092B-C50C-407E-A947-70E740481C1C}">
                <a14:useLocalDpi xmlns:a14="http://schemas.microsoft.com/office/drawing/2010/main"/>
              </a:ext>
            </a:extLst>
          </a:blip>
          <a:stretch>
            <a:fillRect/>
          </a:stretch>
        </p:blipFill>
        <p:spPr>
          <a:xfrm>
            <a:off x="628649" y="1156200"/>
            <a:ext cx="7509600" cy="3598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3"/>
          <p:cNvSpPr txBox="1">
            <a:spLocks noGrp="1"/>
          </p:cNvSpPr>
          <p:nvPr>
            <p:ph type="title"/>
          </p:nvPr>
        </p:nvSpPr>
        <p:spPr>
          <a:xfrm>
            <a:off x="628650" y="162028"/>
            <a:ext cx="7886700" cy="994172"/>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3300"/>
              <a:buFont typeface="Calibri"/>
              <a:buNone/>
            </a:pPr>
            <a:r>
              <a:rPr lang="en" sz="3000"/>
              <a:t>Why SAMM?</a:t>
            </a:r>
            <a:endParaRPr sz="3000"/>
          </a:p>
        </p:txBody>
      </p:sp>
      <p:sp>
        <p:nvSpPr>
          <p:cNvPr id="252" name="Google Shape;252;p33"/>
          <p:cNvSpPr/>
          <p:nvPr/>
        </p:nvSpPr>
        <p:spPr>
          <a:xfrm>
            <a:off x="945775" y="648150"/>
            <a:ext cx="6245100" cy="3847200"/>
          </a:xfrm>
          <a:prstGeom prst="rect">
            <a:avLst/>
          </a:prstGeom>
          <a:noFill/>
          <a:ln>
            <a:noFill/>
          </a:ln>
          <a:effectLst>
            <a:outerShdw blurRad="57150" dist="19050" dir="5400000" algn="bl" rotWithShape="0">
              <a:srgbClr val="FFFFFF">
                <a:alpha val="49800"/>
              </a:srgbClr>
            </a:outerShdw>
          </a:effectLst>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914400" marR="0" lvl="2" indent="0" algn="l" rtl="0">
              <a:spcBef>
                <a:spcPts val="0"/>
              </a:spcBef>
              <a:spcAft>
                <a:spcPts val="0"/>
              </a:spcAft>
              <a:buNone/>
            </a:pPr>
            <a:endParaRPr b="1" dirty="0">
              <a:solidFill>
                <a:schemeClr val="dk1"/>
              </a:solidFill>
              <a:latin typeface="Calibri"/>
              <a:ea typeface="Calibri"/>
              <a:cs typeface="Calibri"/>
              <a:sym typeface="Calibri"/>
            </a:endParaRPr>
          </a:p>
          <a:p>
            <a:pPr marL="914400" marR="0" lvl="2" indent="0" algn="l" rtl="0">
              <a:spcBef>
                <a:spcPts val="0"/>
              </a:spcBef>
              <a:spcAft>
                <a:spcPts val="0"/>
              </a:spcAft>
              <a:buNone/>
            </a:pPr>
            <a:r>
              <a:rPr lang="en" sz="1400" b="1" i="0" u="none" strike="noStrike" cap="none" dirty="0">
                <a:solidFill>
                  <a:schemeClr val="dk1"/>
                </a:solidFill>
                <a:latin typeface="Calibri"/>
                <a:ea typeface="Calibri"/>
                <a:cs typeface="Calibri"/>
                <a:sym typeface="Calibri"/>
              </a:rPr>
              <a:t>Measurable</a:t>
            </a:r>
            <a:endParaRPr sz="1800" b="0" i="0" u="none" strike="noStrike" cap="none" dirty="0">
              <a:solidFill>
                <a:schemeClr val="dk1"/>
              </a:solidFill>
              <a:latin typeface="Calibri"/>
              <a:ea typeface="Calibri"/>
              <a:cs typeface="Calibri"/>
              <a:sym typeface="Calibri"/>
            </a:endParaRPr>
          </a:p>
          <a:p>
            <a:pPr marL="914400" marR="0" lvl="2" indent="0" algn="l" rtl="0">
              <a:spcBef>
                <a:spcPts val="0"/>
              </a:spcBef>
              <a:spcAft>
                <a:spcPts val="0"/>
              </a:spcAft>
              <a:buNone/>
            </a:pPr>
            <a:r>
              <a:rPr lang="en" sz="1400" b="0" i="0" u="none" strike="noStrike" cap="none" dirty="0">
                <a:solidFill>
                  <a:schemeClr val="dk1"/>
                </a:solidFill>
                <a:latin typeface="Calibri"/>
                <a:ea typeface="Calibri"/>
                <a:cs typeface="Calibri"/>
                <a:sym typeface="Calibri"/>
              </a:rPr>
              <a:t>Defined maturity levels across business practices</a:t>
            </a:r>
            <a:endParaRPr sz="1800" b="0" i="0" u="none" strike="noStrike" cap="none" dirty="0">
              <a:solidFill>
                <a:schemeClr val="dk1"/>
              </a:solidFill>
              <a:latin typeface="Calibri"/>
              <a:ea typeface="Calibri"/>
              <a:cs typeface="Calibri"/>
              <a:sym typeface="Calibri"/>
            </a:endParaRPr>
          </a:p>
          <a:p>
            <a:pPr marL="0" marR="0" lvl="2" indent="0" algn="l" rtl="0">
              <a:spcBef>
                <a:spcPts val="0"/>
              </a:spcBef>
              <a:spcAft>
                <a:spcPts val="0"/>
              </a:spcAft>
              <a:buNone/>
            </a:pPr>
            <a:endParaRPr b="1" dirty="0">
              <a:solidFill>
                <a:schemeClr val="dk1"/>
              </a:solidFill>
              <a:latin typeface="Calibri"/>
              <a:ea typeface="Calibri"/>
              <a:cs typeface="Calibri"/>
              <a:sym typeface="Calibri"/>
            </a:endParaRPr>
          </a:p>
          <a:p>
            <a:pPr marL="914400" marR="0" lvl="2" indent="0" algn="l" rtl="0">
              <a:spcBef>
                <a:spcPts val="0"/>
              </a:spcBef>
              <a:spcAft>
                <a:spcPts val="0"/>
              </a:spcAft>
              <a:buNone/>
            </a:pPr>
            <a:endParaRPr b="1" dirty="0">
              <a:solidFill>
                <a:schemeClr val="dk1"/>
              </a:solidFill>
              <a:latin typeface="Calibri"/>
              <a:ea typeface="Calibri"/>
              <a:cs typeface="Calibri"/>
              <a:sym typeface="Calibri"/>
            </a:endParaRPr>
          </a:p>
          <a:p>
            <a:pPr marL="914400" marR="0" lvl="2" indent="0" algn="l" rtl="0">
              <a:spcBef>
                <a:spcPts val="0"/>
              </a:spcBef>
              <a:spcAft>
                <a:spcPts val="0"/>
              </a:spcAft>
              <a:buNone/>
            </a:pPr>
            <a:r>
              <a:rPr lang="en" sz="1400" b="1" i="0" u="none" strike="noStrike" cap="none" dirty="0">
                <a:solidFill>
                  <a:schemeClr val="dk1"/>
                </a:solidFill>
                <a:latin typeface="Calibri"/>
                <a:ea typeface="Calibri"/>
                <a:cs typeface="Calibri"/>
                <a:sym typeface="Calibri"/>
              </a:rPr>
              <a:t>Actionable</a:t>
            </a:r>
            <a:endParaRPr sz="1800" b="0" i="0" u="none" strike="noStrike" cap="none" dirty="0">
              <a:solidFill>
                <a:schemeClr val="dk1"/>
              </a:solidFill>
              <a:latin typeface="Calibri"/>
              <a:ea typeface="Calibri"/>
              <a:cs typeface="Calibri"/>
              <a:sym typeface="Calibri"/>
            </a:endParaRPr>
          </a:p>
          <a:p>
            <a:pPr marL="914400" marR="0" lvl="2" indent="0" algn="l" rtl="0">
              <a:spcBef>
                <a:spcPts val="0"/>
              </a:spcBef>
              <a:spcAft>
                <a:spcPts val="0"/>
              </a:spcAft>
              <a:buNone/>
            </a:pPr>
            <a:r>
              <a:rPr lang="en" sz="1400" b="0" i="0" u="none" strike="noStrike" cap="none" dirty="0">
                <a:solidFill>
                  <a:schemeClr val="dk1"/>
                </a:solidFill>
                <a:latin typeface="Calibri"/>
                <a:ea typeface="Calibri"/>
                <a:cs typeface="Calibri"/>
                <a:sym typeface="Calibri"/>
              </a:rPr>
              <a:t>Clear pathways for improving maturity levels</a:t>
            </a:r>
            <a:endParaRPr sz="1800" b="0" i="0" u="none" strike="noStrike" cap="none" dirty="0">
              <a:solidFill>
                <a:schemeClr val="dk1"/>
              </a:solidFill>
              <a:latin typeface="Calibri"/>
              <a:ea typeface="Calibri"/>
              <a:cs typeface="Calibri"/>
              <a:sym typeface="Calibri"/>
            </a:endParaRPr>
          </a:p>
          <a:p>
            <a:pPr marL="914400" marR="0" lvl="2" indent="0" algn="l" rtl="0">
              <a:spcBef>
                <a:spcPts val="0"/>
              </a:spcBef>
              <a:spcAft>
                <a:spcPts val="0"/>
              </a:spcAft>
              <a:buNone/>
            </a:pPr>
            <a:endParaRPr b="1" dirty="0">
              <a:solidFill>
                <a:schemeClr val="dk1"/>
              </a:solidFill>
              <a:latin typeface="Calibri"/>
              <a:ea typeface="Calibri"/>
              <a:cs typeface="Calibri"/>
              <a:sym typeface="Calibri"/>
            </a:endParaRPr>
          </a:p>
          <a:p>
            <a:pPr marL="914400" marR="0" lvl="2" indent="0" algn="l" rtl="0">
              <a:spcBef>
                <a:spcPts val="0"/>
              </a:spcBef>
              <a:spcAft>
                <a:spcPts val="0"/>
              </a:spcAft>
              <a:buNone/>
            </a:pPr>
            <a:endParaRPr b="1" dirty="0">
              <a:solidFill>
                <a:schemeClr val="dk1"/>
              </a:solidFill>
              <a:latin typeface="Calibri"/>
              <a:ea typeface="Calibri"/>
              <a:cs typeface="Calibri"/>
              <a:sym typeface="Calibri"/>
            </a:endParaRPr>
          </a:p>
          <a:p>
            <a:pPr marL="914400" marR="0" lvl="2" indent="0" algn="l" rtl="0">
              <a:spcBef>
                <a:spcPts val="0"/>
              </a:spcBef>
              <a:spcAft>
                <a:spcPts val="0"/>
              </a:spcAft>
              <a:buNone/>
            </a:pPr>
            <a:r>
              <a:rPr lang="en" sz="1400" b="1" i="0" u="none" strike="noStrike" cap="none" dirty="0">
                <a:solidFill>
                  <a:schemeClr val="dk1"/>
                </a:solidFill>
                <a:latin typeface="Calibri"/>
                <a:ea typeface="Calibri"/>
                <a:cs typeface="Calibri"/>
                <a:sym typeface="Calibri"/>
              </a:rPr>
              <a:t>Versatile</a:t>
            </a:r>
            <a:endParaRPr sz="1800" b="0" i="0" u="none" strike="noStrike" cap="none" dirty="0">
              <a:solidFill>
                <a:schemeClr val="dk1"/>
              </a:solidFill>
              <a:latin typeface="Calibri"/>
              <a:ea typeface="Calibri"/>
              <a:cs typeface="Calibri"/>
              <a:sym typeface="Calibri"/>
            </a:endParaRPr>
          </a:p>
          <a:p>
            <a:pPr marL="914400" marR="0" lvl="2" indent="0" algn="l" rtl="0">
              <a:spcBef>
                <a:spcPts val="0"/>
              </a:spcBef>
              <a:spcAft>
                <a:spcPts val="0"/>
              </a:spcAft>
              <a:buNone/>
            </a:pPr>
            <a:r>
              <a:rPr lang="en" sz="1400" b="0" i="0" u="none" strike="noStrike" cap="none" dirty="0">
                <a:solidFill>
                  <a:schemeClr val="dk1"/>
                </a:solidFill>
                <a:latin typeface="Calibri"/>
                <a:ea typeface="Calibri"/>
                <a:cs typeface="Calibri"/>
                <a:sym typeface="Calibri"/>
              </a:rPr>
              <a:t>Technology, process, and organization agnostic</a:t>
            </a:r>
            <a:endParaRPr sz="18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 sz="1800" dirty="0">
                <a:solidFill>
                  <a:schemeClr val="dk1"/>
                </a:solidFill>
                <a:latin typeface="Calibri"/>
                <a:ea typeface="Calibri"/>
                <a:cs typeface="Calibri"/>
                <a:sym typeface="Calibri"/>
              </a:rPr>
              <a:t/>
            </a:r>
            <a:br>
              <a:rPr lang="en"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p:txBody>
      </p:sp>
      <p:pic>
        <p:nvPicPr>
          <p:cNvPr id="253" name="Google Shape;253;p33"/>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1048319" y="1284042"/>
            <a:ext cx="666556" cy="666556"/>
          </a:xfrm>
          <a:prstGeom prst="rect">
            <a:avLst/>
          </a:prstGeom>
          <a:noFill/>
          <a:ln>
            <a:noFill/>
          </a:ln>
        </p:spPr>
      </p:pic>
      <p:pic>
        <p:nvPicPr>
          <p:cNvPr id="254" name="Google Shape;254;p33"/>
          <p:cNvPicPr preferRelativeResize="0"/>
          <p:nvPr/>
        </p:nvPicPr>
        <p:blipFill rotWithShape="1">
          <a:blip r:embed="rId4" cstate="print">
            <a:alphaModFix/>
            <a:extLst>
              <a:ext uri="{28A0092B-C50C-407E-A947-70E740481C1C}">
                <a14:useLocalDpi xmlns:a14="http://schemas.microsoft.com/office/drawing/2010/main"/>
              </a:ext>
            </a:extLst>
          </a:blip>
          <a:srcRect/>
          <a:stretch/>
        </p:blipFill>
        <p:spPr>
          <a:xfrm>
            <a:off x="945773" y="2115834"/>
            <a:ext cx="871651" cy="717830"/>
          </a:xfrm>
          <a:prstGeom prst="rect">
            <a:avLst/>
          </a:prstGeom>
          <a:noFill/>
          <a:ln>
            <a:noFill/>
          </a:ln>
        </p:spPr>
      </p:pic>
      <p:pic>
        <p:nvPicPr>
          <p:cNvPr id="255" name="Google Shape;255;p33"/>
          <p:cNvPicPr preferRelativeResize="0"/>
          <p:nvPr/>
        </p:nvPicPr>
        <p:blipFill rotWithShape="1">
          <a:blip r:embed="rId5" cstate="print">
            <a:alphaModFix/>
            <a:extLst>
              <a:ext uri="{28A0092B-C50C-407E-A947-70E740481C1C}">
                <a14:useLocalDpi xmlns:a14="http://schemas.microsoft.com/office/drawing/2010/main"/>
              </a:ext>
            </a:extLst>
          </a:blip>
          <a:srcRect/>
          <a:stretch/>
        </p:blipFill>
        <p:spPr>
          <a:xfrm>
            <a:off x="945773" y="2998486"/>
            <a:ext cx="893625" cy="747129"/>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4"/>
          <p:cNvSpPr txBox="1">
            <a:spLocks noGrp="1"/>
          </p:cNvSpPr>
          <p:nvPr>
            <p:ph type="title"/>
          </p:nvPr>
        </p:nvSpPr>
        <p:spPr>
          <a:xfrm>
            <a:off x="628650" y="162028"/>
            <a:ext cx="7886700" cy="9942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3300"/>
              <a:buFont typeface="Calibri"/>
              <a:buNone/>
            </a:pPr>
            <a:r>
              <a:rPr lang="en" sz="3000"/>
              <a:t>How to use SAMM?</a:t>
            </a:r>
            <a:endParaRPr sz="3000"/>
          </a:p>
        </p:txBody>
      </p:sp>
      <p:pic>
        <p:nvPicPr>
          <p:cNvPr id="3" name="Picture 2" descr="A picture containing computer&#10;&#10;Description automatically generated">
            <a:extLst>
              <a:ext uri="{FF2B5EF4-FFF2-40B4-BE49-F238E27FC236}">
                <a16:creationId xmlns:a16="http://schemas.microsoft.com/office/drawing/2014/main" xmlns="" id="{DCF9E9DE-9E3B-AB40-ACE4-ACA21B6D94E2}"/>
              </a:ext>
            </a:extLst>
          </p:cNvPr>
          <p:cNvPicPr>
            <a:picLocks noChangeAspect="1"/>
          </p:cNvPicPr>
          <p:nvPr/>
        </p:nvPicPr>
        <p:blipFill>
          <a:blip r:embed="rId3"/>
          <a:stretch>
            <a:fillRect/>
          </a:stretch>
        </p:blipFill>
        <p:spPr>
          <a:xfrm>
            <a:off x="10886" y="-202020"/>
            <a:ext cx="9144000" cy="5879051"/>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4"/>
          <p:cNvSpPr txBox="1">
            <a:spLocks noGrp="1"/>
          </p:cNvSpPr>
          <p:nvPr>
            <p:ph type="title"/>
          </p:nvPr>
        </p:nvSpPr>
        <p:spPr>
          <a:xfrm>
            <a:off x="628650" y="162028"/>
            <a:ext cx="7886700" cy="9942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3300"/>
              <a:buFont typeface="Calibri"/>
              <a:buNone/>
            </a:pPr>
            <a:r>
              <a:rPr lang="en" sz="3000"/>
              <a:t>How to use SAMM?</a:t>
            </a:r>
            <a:endParaRPr sz="3000"/>
          </a:p>
        </p:txBody>
      </p:sp>
      <p:pic>
        <p:nvPicPr>
          <p:cNvPr id="4" name="Picture 3" descr="A picture containing device&#10;&#10;Description automatically generated">
            <a:extLst>
              <a:ext uri="{FF2B5EF4-FFF2-40B4-BE49-F238E27FC236}">
                <a16:creationId xmlns:a16="http://schemas.microsoft.com/office/drawing/2014/main" xmlns="" id="{6623615E-5F18-1B48-A40B-4DA9E32F3343}"/>
              </a:ext>
            </a:extLst>
          </p:cNvPr>
          <p:cNvPicPr>
            <a:picLocks noChangeAspect="1"/>
          </p:cNvPicPr>
          <p:nvPr/>
        </p:nvPicPr>
        <p:blipFill>
          <a:blip r:embed="rId3"/>
          <a:stretch>
            <a:fillRect/>
          </a:stretch>
        </p:blipFill>
        <p:spPr>
          <a:xfrm>
            <a:off x="-10886" y="-152399"/>
            <a:ext cx="9144000" cy="5388428"/>
          </a:xfrm>
          <a:prstGeom prst="rect">
            <a:avLst/>
          </a:prstGeom>
        </p:spPr>
      </p:pic>
    </p:spTree>
    <p:extLst>
      <p:ext uri="{BB962C8B-B14F-4D97-AF65-F5344CB8AC3E}">
        <p14:creationId xmlns:p14="http://schemas.microsoft.com/office/powerpoint/2010/main" val="273490480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46"/>
          <p:cNvSpPr txBox="1">
            <a:spLocks noGrp="1"/>
          </p:cNvSpPr>
          <p:nvPr>
            <p:ph type="title"/>
          </p:nvPr>
        </p:nvSpPr>
        <p:spPr>
          <a:xfrm>
            <a:off x="628650" y="162028"/>
            <a:ext cx="7886700" cy="9942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3000"/>
              <a:buFont typeface="Calibri"/>
              <a:buNone/>
            </a:pPr>
            <a:r>
              <a:rPr lang="en" sz="3000"/>
              <a:t>Owaspsamm.org and toolbox demo</a:t>
            </a:r>
            <a:endParaRPr sz="1100"/>
          </a:p>
        </p:txBody>
      </p:sp>
      <p:pic>
        <p:nvPicPr>
          <p:cNvPr id="397" name="Google Shape;397;p46"/>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292577" y="1920240"/>
            <a:ext cx="3274702" cy="2232488"/>
          </a:xfrm>
          <a:prstGeom prst="rect">
            <a:avLst/>
          </a:prstGeom>
          <a:noFill/>
          <a:ln>
            <a:noFill/>
          </a:ln>
          <a:effectLst>
            <a:outerShdw blurRad="292100" dist="139700" dir="2700000" algn="tl" rotWithShape="0">
              <a:srgbClr val="333333">
                <a:alpha val="64709"/>
              </a:srgbClr>
            </a:outerShdw>
          </a:effectLst>
        </p:spPr>
      </p:pic>
      <p:pic>
        <p:nvPicPr>
          <p:cNvPr id="398" name="Google Shape;398;p46"/>
          <p:cNvPicPr preferRelativeResize="0"/>
          <p:nvPr/>
        </p:nvPicPr>
        <p:blipFill rotWithShape="1">
          <a:blip r:embed="rId4" cstate="print">
            <a:alphaModFix/>
            <a:extLst>
              <a:ext uri="{28A0092B-C50C-407E-A947-70E740481C1C}">
                <a14:useLocalDpi xmlns:a14="http://schemas.microsoft.com/office/drawing/2010/main"/>
              </a:ext>
            </a:extLst>
          </a:blip>
          <a:srcRect/>
          <a:stretch/>
        </p:blipFill>
        <p:spPr>
          <a:xfrm>
            <a:off x="3056824" y="739833"/>
            <a:ext cx="5930048" cy="3518929"/>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8"/>
          <p:cNvSpPr txBox="1">
            <a:spLocks noGrp="1"/>
          </p:cNvSpPr>
          <p:nvPr>
            <p:ph type="title"/>
          </p:nvPr>
        </p:nvSpPr>
        <p:spPr>
          <a:xfrm>
            <a:off x="628650" y="162028"/>
            <a:ext cx="7886700" cy="9942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3300"/>
              <a:buFont typeface="Calibri"/>
              <a:buNone/>
            </a:pPr>
            <a:r>
              <a:rPr lang="en" sz="3000" dirty="0"/>
              <a:t>Questions? Feedback? Input?</a:t>
            </a:r>
            <a:endParaRPr sz="3000" dirty="0"/>
          </a:p>
        </p:txBody>
      </p:sp>
      <p:pic>
        <p:nvPicPr>
          <p:cNvPr id="4" name="Picture 3">
            <a:extLst>
              <a:ext uri="{FF2B5EF4-FFF2-40B4-BE49-F238E27FC236}">
                <a16:creationId xmlns:a16="http://schemas.microsoft.com/office/drawing/2014/main" xmlns="" id="{5810F42D-B85F-0944-8785-9736DACC2419}"/>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216479" y="1426028"/>
            <a:ext cx="1812471" cy="1812471"/>
          </a:xfrm>
          <a:prstGeom prst="rect">
            <a:avLst/>
          </a:prstGeom>
        </p:spPr>
      </p:pic>
      <p:pic>
        <p:nvPicPr>
          <p:cNvPr id="9" name="Picture 8">
            <a:extLst>
              <a:ext uri="{FF2B5EF4-FFF2-40B4-BE49-F238E27FC236}">
                <a16:creationId xmlns:a16="http://schemas.microsoft.com/office/drawing/2014/main" xmlns="" id="{917CF046-D44D-CA4A-ACF8-C76542F30233}"/>
              </a:ext>
            </a:extLst>
          </p:cNvPr>
          <p:cNvPicPr>
            <a:picLocks noChangeAspect="1"/>
          </p:cNvPicPr>
          <p:nvPr/>
        </p:nvPicPr>
        <p:blipFill>
          <a:blip r:embed="rId4"/>
          <a:stretch>
            <a:fillRect/>
          </a:stretch>
        </p:blipFill>
        <p:spPr>
          <a:xfrm>
            <a:off x="4724400" y="730702"/>
            <a:ext cx="3203121" cy="3203121"/>
          </a:xfrm>
          <a:prstGeom prst="rect">
            <a:avLst/>
          </a:prstGeom>
        </p:spPr>
      </p:pic>
      <p:sp>
        <p:nvSpPr>
          <p:cNvPr id="10" name="TextBox 9">
            <a:extLst>
              <a:ext uri="{FF2B5EF4-FFF2-40B4-BE49-F238E27FC236}">
                <a16:creationId xmlns:a16="http://schemas.microsoft.com/office/drawing/2014/main" xmlns="" id="{AD87FB7D-8867-9548-B05F-69BEB5406A74}"/>
              </a:ext>
            </a:extLst>
          </p:cNvPr>
          <p:cNvSpPr txBox="1"/>
          <p:nvPr/>
        </p:nvSpPr>
        <p:spPr>
          <a:xfrm>
            <a:off x="1011672" y="3702990"/>
            <a:ext cx="2222083" cy="461665"/>
          </a:xfrm>
          <a:prstGeom prst="rect">
            <a:avLst/>
          </a:prstGeom>
          <a:noFill/>
        </p:spPr>
        <p:txBody>
          <a:bodyPr wrap="none" rtlCol="0">
            <a:spAutoFit/>
          </a:bodyPr>
          <a:lstStyle/>
          <a:p>
            <a:r>
              <a:rPr lang="en-US" sz="2400" dirty="0"/>
              <a:t>#project-</a:t>
            </a:r>
            <a:r>
              <a:rPr lang="en-US" sz="2400" dirty="0" err="1"/>
              <a:t>samm</a:t>
            </a:r>
            <a:endParaRPr lang="en-US" sz="2400" dirty="0"/>
          </a:p>
        </p:txBody>
      </p:sp>
      <p:sp>
        <p:nvSpPr>
          <p:cNvPr id="12" name="TextBox 11">
            <a:extLst>
              <a:ext uri="{FF2B5EF4-FFF2-40B4-BE49-F238E27FC236}">
                <a16:creationId xmlns:a16="http://schemas.microsoft.com/office/drawing/2014/main" xmlns="" id="{25FD6C7D-B8F9-E145-BE9E-A76D96C015B7}"/>
              </a:ext>
            </a:extLst>
          </p:cNvPr>
          <p:cNvSpPr txBox="1"/>
          <p:nvPr/>
        </p:nvSpPr>
        <p:spPr>
          <a:xfrm>
            <a:off x="4403799" y="3702989"/>
            <a:ext cx="3844322" cy="461665"/>
          </a:xfrm>
          <a:prstGeom prst="rect">
            <a:avLst/>
          </a:prstGeom>
          <a:noFill/>
        </p:spPr>
        <p:txBody>
          <a:bodyPr wrap="none" rtlCol="0">
            <a:spAutoFit/>
          </a:bodyPr>
          <a:lstStyle/>
          <a:p>
            <a:r>
              <a:rPr lang="en-US" sz="2400" dirty="0" err="1"/>
              <a:t>github.com</a:t>
            </a:r>
            <a:r>
              <a:rPr lang="en-US" sz="2400" dirty="0"/>
              <a:t>/OWASP/</a:t>
            </a:r>
            <a:r>
              <a:rPr lang="en-US" sz="2400" dirty="0" err="1"/>
              <a:t>samm</a:t>
            </a:r>
            <a:endParaRPr lang="en-US" sz="2400"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47"/>
          <p:cNvSpPr txBox="1">
            <a:spLocks noGrp="1"/>
          </p:cNvSpPr>
          <p:nvPr>
            <p:ph type="title"/>
          </p:nvPr>
        </p:nvSpPr>
        <p:spPr>
          <a:xfrm>
            <a:off x="628650" y="162028"/>
            <a:ext cx="7886700" cy="994172"/>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3300"/>
              <a:buFont typeface="Calibri"/>
              <a:buNone/>
            </a:pPr>
            <a:r>
              <a:rPr lang="en" sz="3000"/>
              <a:t>Thank You to Our Sponsors</a:t>
            </a:r>
            <a:endParaRPr sz="3000"/>
          </a:p>
        </p:txBody>
      </p:sp>
      <p:pic>
        <p:nvPicPr>
          <p:cNvPr id="405" name="Google Shape;405;p47"/>
          <p:cNvPicPr preferRelativeResize="0">
            <a:picLocks noGrp="1"/>
          </p:cNvPicPr>
          <p:nvPr>
            <p:ph type="body" idx="1"/>
          </p:nvPr>
        </p:nvPicPr>
        <p:blipFill rotWithShape="1">
          <a:blip r:embed="rId3">
            <a:alphaModFix/>
          </a:blip>
          <a:srcRect/>
          <a:stretch/>
        </p:blipFill>
        <p:spPr>
          <a:xfrm>
            <a:off x="1773010" y="1576642"/>
            <a:ext cx="2381250" cy="1200150"/>
          </a:xfrm>
          <a:prstGeom prst="rect">
            <a:avLst/>
          </a:prstGeom>
          <a:noFill/>
          <a:ln>
            <a:noFill/>
          </a:ln>
        </p:spPr>
      </p:pic>
      <p:pic>
        <p:nvPicPr>
          <p:cNvPr id="408" name="Google Shape;408;p47"/>
          <p:cNvPicPr preferRelativeResize="0"/>
          <p:nvPr/>
        </p:nvPicPr>
        <p:blipFill rotWithShape="1">
          <a:blip r:embed="rId4">
            <a:alphaModFix/>
          </a:blip>
          <a:srcRect/>
          <a:stretch/>
        </p:blipFill>
        <p:spPr>
          <a:xfrm>
            <a:off x="4505181" y="1591058"/>
            <a:ext cx="3162300" cy="889631"/>
          </a:xfrm>
          <a:prstGeom prst="rect">
            <a:avLst/>
          </a:prstGeom>
          <a:noFill/>
          <a:ln>
            <a:noFill/>
          </a:ln>
        </p:spPr>
      </p:pic>
      <p:pic>
        <p:nvPicPr>
          <p:cNvPr id="409" name="Google Shape;409;p47"/>
          <p:cNvPicPr preferRelativeResize="0"/>
          <p:nvPr/>
        </p:nvPicPr>
        <p:blipFill rotWithShape="1">
          <a:blip r:embed="rId5" cstate="print">
            <a:alphaModFix/>
            <a:extLst>
              <a:ext uri="{28A0092B-C50C-407E-A947-70E740481C1C}">
                <a14:useLocalDpi xmlns:a14="http://schemas.microsoft.com/office/drawing/2010/main"/>
              </a:ext>
            </a:extLst>
          </a:blip>
          <a:srcRect/>
          <a:stretch/>
        </p:blipFill>
        <p:spPr>
          <a:xfrm>
            <a:off x="1496786" y="3007179"/>
            <a:ext cx="2794000" cy="709414"/>
          </a:xfrm>
          <a:prstGeom prst="rect">
            <a:avLst/>
          </a:prstGeom>
          <a:noFill/>
          <a:ln>
            <a:noFill/>
          </a:ln>
        </p:spPr>
      </p:pic>
      <p:pic>
        <p:nvPicPr>
          <p:cNvPr id="2" name="Picture 1">
            <a:extLst>
              <a:ext uri="{FF2B5EF4-FFF2-40B4-BE49-F238E27FC236}">
                <a16:creationId xmlns:a16="http://schemas.microsoft.com/office/drawing/2014/main" xmlns="" id="{47285F7E-4567-1A45-9C7C-8277988569F0}"/>
              </a:ext>
            </a:extLst>
          </p:cNvPr>
          <p:cNvPicPr>
            <a:picLocks noChangeAspect="1"/>
          </p:cNvPicPr>
          <p:nvPr/>
        </p:nvPicPr>
        <p:blipFill>
          <a:blip r:embed="rId6"/>
          <a:stretch>
            <a:fillRect/>
          </a:stretch>
        </p:blipFill>
        <p:spPr>
          <a:xfrm>
            <a:off x="4711308" y="3007179"/>
            <a:ext cx="2956173" cy="889632"/>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309</TotalTime>
  <Words>404</Words>
  <Application>Microsoft Office PowerPoint</Application>
  <PresentationFormat>On-screen Show (16:9)</PresentationFormat>
  <Paragraphs>69</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Roboto</vt:lpstr>
      <vt:lpstr>Calibri</vt:lpstr>
      <vt:lpstr>Open Sans Light</vt:lpstr>
      <vt:lpstr>Wingdings</vt:lpstr>
      <vt:lpstr>Gotham Bold</vt:lpstr>
      <vt:lpstr>Arial</vt:lpstr>
      <vt:lpstr>Office Theme</vt:lpstr>
      <vt:lpstr>OWASP  Software Assurance Maturity Model (SAMM)</vt:lpstr>
      <vt:lpstr>Sebastien Deleersnyder</vt:lpstr>
      <vt:lpstr>What is SAMM?</vt:lpstr>
      <vt:lpstr>Why SAMM?</vt:lpstr>
      <vt:lpstr>How to use SAMM?</vt:lpstr>
      <vt:lpstr>How to use SAMM?</vt:lpstr>
      <vt:lpstr>Owaspsamm.org and toolbox demo</vt:lpstr>
      <vt:lpstr>Questions? Feedback? Input?</vt:lpstr>
      <vt:lpstr>Thank You to Our Sponsors</vt:lpstr>
      <vt:lpstr>SAMM newsletter</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OWASP Software Assurance Maturity Model (SAMM)</dc:title>
  <cp:lastModifiedBy>Sebastien Deleersnyder</cp:lastModifiedBy>
  <cp:revision>9</cp:revision>
  <dcterms:modified xsi:type="dcterms:W3CDTF">2019-09-27T09:37:11Z</dcterms:modified>
</cp:coreProperties>
</file>